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3"/>
  </p:notesMasterIdLst>
  <p:sldIdLst>
    <p:sldId id="256" r:id="rId2"/>
    <p:sldId id="390"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1pPr>
    <a:lvl2pPr marL="0" marR="0" indent="3429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2pPr>
    <a:lvl3pPr marL="0" marR="0" indent="6858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3pPr>
    <a:lvl4pPr marL="0" marR="0" indent="10287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4pPr>
    <a:lvl5pPr marL="0" marR="0" indent="13716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5pPr>
    <a:lvl6pPr marL="0" marR="0" indent="17145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6pPr>
    <a:lvl7pPr marL="0" marR="0" indent="20574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7pPr>
    <a:lvl8pPr marL="0" marR="0" indent="24003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8pPr>
    <a:lvl9pPr marL="0" marR="0" indent="274320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Col>
    <a:lastRow>
      <a:tcTxStyle>
        <a:fontRef idx="minor">
          <a:srgbClr val="818181"/>
        </a:fontRef>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Ref idx="minor">
          <a:srgbClr val="FFFFFF"/>
        </a:fontRef>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firstRow>
  </a:tblStyle>
  <a:tblStyle styleId="{C7B018BB-80A7-4F77-B60F-C8B233D01FF8}" styleName="">
    <a:tblBg/>
    <a:wholeTbl>
      <a:tcTxStyle>
        <a:fontRef idx="minor">
          <a:srgbClr val="818181"/>
        </a:fontRef>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fill>
          <a:noFill/>
        </a:fill>
      </a:tcStyle>
    </a:firstRow>
  </a:tblStyle>
  <a:tblStyle styleId="{EEE7283C-3CF3-47DC-8721-378D4A62B228}" styleName="">
    <a:tblBg/>
    <a:wholeTbl>
      <a:tcTxStyle>
        <a:fontRef idx="minor">
          <a:srgbClr val="818181"/>
        </a:fontRef>
        <a:srgbClr val="818181"/>
      </a:tcTxStyle>
      <a:tcStyle>
        <a:tcBdr>
          <a:left>
            <a:ln w="12700" cap="flat">
              <a:solidFill>
                <a:schemeClr val="accent3">
                  <a:satOff val="9881"/>
                  <a:lumOff val="-13155"/>
                  <a:alpha val="85000"/>
                </a:schemeClr>
              </a:solidFill>
              <a:prstDash val="solid"/>
              <a:miter lim="400000"/>
            </a:ln>
          </a:left>
          <a:right>
            <a:ln w="12700" cap="flat">
              <a:solidFill>
                <a:schemeClr val="accent3">
                  <a:satOff val="9881"/>
                  <a:lumOff val="-13155"/>
                  <a:alpha val="85000"/>
                </a:schemeClr>
              </a:solidFill>
              <a:prstDash val="solid"/>
              <a:miter lim="400000"/>
            </a:ln>
          </a:right>
          <a:top>
            <a:ln w="12700" cap="flat">
              <a:solidFill>
                <a:schemeClr val="accent3">
                  <a:satOff val="9881"/>
                  <a:lumOff val="-13155"/>
                  <a:alpha val="85000"/>
                </a:schemeClr>
              </a:solidFill>
              <a:prstDash val="solid"/>
              <a:miter lim="400000"/>
            </a:ln>
          </a:top>
          <a:bottom>
            <a:ln w="12700" cap="flat">
              <a:solidFill>
                <a:schemeClr val="accent3">
                  <a:satOff val="9881"/>
                  <a:lumOff val="-13155"/>
                  <a:alpha val="85000"/>
                </a:schemeClr>
              </a:solidFill>
              <a:prstDash val="solid"/>
              <a:miter lim="400000"/>
            </a:ln>
          </a:bottom>
          <a:insideH>
            <a:ln w="12700" cap="flat">
              <a:solidFill>
                <a:schemeClr val="accent3">
                  <a:satOff val="9881"/>
                  <a:lumOff val="-13155"/>
                  <a:alpha val="85000"/>
                </a:schemeClr>
              </a:solidFill>
              <a:prstDash val="solid"/>
              <a:miter lim="400000"/>
            </a:ln>
          </a:insideH>
          <a:insideV>
            <a:ln w="12700" cap="flat">
              <a:solidFill>
                <a:schemeClr val="accent3">
                  <a:satOff val="9881"/>
                  <a:lumOff val="-13155"/>
                  <a:alpha val="85000"/>
                </a:schemeClr>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solidFill>
                <a:schemeClr val="accent3">
                  <a:satOff val="9881"/>
                  <a:lumOff val="-13155"/>
                </a:schemeClr>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fill>
          <a:noFill/>
        </a:fill>
      </a:tcStyle>
    </a:firstCol>
    <a:lastRow>
      <a:tcTxStyle>
        <a:fontRef idx="minor">
          <a:srgbClr val="818181"/>
        </a:fontRef>
        <a:srgbClr val="818181"/>
      </a:tcTxStyle>
      <a:tcStyle>
        <a:tcBdr>
          <a:left>
            <a:ln w="12700" cap="flat">
              <a:noFill/>
              <a:miter lim="400000"/>
            </a:ln>
          </a:left>
          <a:right>
            <a:ln w="12700" cap="flat">
              <a:noFill/>
              <a:miter lim="400000"/>
            </a:ln>
          </a:right>
          <a:top>
            <a:ln w="25400" cap="flat">
              <a:solidFill>
                <a:schemeClr val="accent3">
                  <a:satOff val="9881"/>
                  <a:lumOff val="-13155"/>
                </a:schemeClr>
              </a:solidFill>
              <a:prstDash val="solid"/>
              <a:miter lim="400000"/>
            </a:ln>
          </a:top>
          <a:bottom>
            <a:ln w="12700" cap="flat">
              <a:solidFill>
                <a:schemeClr val="accent3">
                  <a:satOff val="9881"/>
                  <a:lumOff val="-13155"/>
                </a:schemeClr>
              </a:solidFill>
              <a:prstDash val="solid"/>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chemeClr val="accent3">
                  <a:satOff val="9881"/>
                  <a:lumOff val="-13155"/>
                </a:schemeClr>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fill>
          <a:noFill/>
        </a:fill>
      </a:tcStyle>
    </a:firstRow>
  </a:tblStyle>
  <a:tblStyle styleId="{CF821DB8-F4EB-4A41-A1BA-3FCAFE7338EE}" styleName="">
    <a:tblBg/>
    <a:wholeTbl>
      <a:tcTxStyle>
        <a:fontRef idx="minor">
          <a:srgbClr val="818181"/>
        </a:fontRef>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lastRow>
    <a:firstRow>
      <a:tcTxStyle>
        <a:fontRef idx="minor">
          <a:srgbClr val="FFFFFF"/>
        </a:fontRef>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fill>
          <a:noFill/>
        </a:fill>
      </a:tcStyle>
    </a:firstRow>
  </a:tblStyle>
  <a:tblStyle styleId="{33BA23B1-9221-436E-865A-0063620EA4FD}" styleName="">
    <a:tblBg/>
    <a:wholeTbl>
      <a:tcTxStyle>
        <a:fontRef idx="minor">
          <a:srgbClr val="818181"/>
        </a:fontRef>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2708684C-4D16-4618-839F-0558EEFCDFE6}" styleName="">
    <a:tblBg/>
    <a:wholeTbl>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Ref idx="minor">
          <a:srgbClr val="818181"/>
        </a:fontRef>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Ref idx="minor">
          <a:srgbClr val="818181"/>
        </a:fontRef>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Ref idx="minor">
          <a:srgbClr val="818181"/>
        </a:fontRef>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Col>
    <a:la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lastRow>
    <a:firstRow>
      <a:tcTxStyle b="off" i="off">
        <a:fontRef idx="minor">
          <a:srgbClr val="FFFFFF"/>
        </a:fontRef>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notesMaster" Target="notesMasters/notesMaster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2" name="Shape 322"/>
          <p:cNvSpPr>
            <a:spLocks noGrp="1" noRot="1" noChangeAspect="1"/>
          </p:cNvSpPr>
          <p:nvPr>
            <p:ph type="sldImg"/>
          </p:nvPr>
        </p:nvSpPr>
        <p:spPr>
          <a:xfrm>
            <a:off x="1143000" y="685800"/>
            <a:ext cx="4572000" cy="3429000"/>
          </a:xfrm>
          <a:prstGeom prst="rect">
            <a:avLst/>
          </a:prstGeom>
        </p:spPr>
        <p:txBody>
          <a:bodyPr/>
          <a:lstStyle/>
          <a:p>
            <a:endParaRPr/>
          </a:p>
        </p:txBody>
      </p:sp>
      <p:sp>
        <p:nvSpPr>
          <p:cNvPr id="323" name="Shape 32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mn-lt"/>
        <a:ea typeface="+mn-ea"/>
        <a:cs typeface="+mn-cs"/>
        <a:sym typeface="Arial"/>
      </a:defRPr>
    </a:lvl1pPr>
    <a:lvl2pPr indent="228600" defTabSz="584200" latinLnBrk="0">
      <a:defRPr sz="2200">
        <a:latin typeface="+mn-lt"/>
        <a:ea typeface="+mn-ea"/>
        <a:cs typeface="+mn-cs"/>
        <a:sym typeface="Arial"/>
      </a:defRPr>
    </a:lvl2pPr>
    <a:lvl3pPr indent="457200" defTabSz="584200" latinLnBrk="0">
      <a:defRPr sz="2200">
        <a:latin typeface="+mn-lt"/>
        <a:ea typeface="+mn-ea"/>
        <a:cs typeface="+mn-cs"/>
        <a:sym typeface="Arial"/>
      </a:defRPr>
    </a:lvl3pPr>
    <a:lvl4pPr indent="685800" defTabSz="584200" latinLnBrk="0">
      <a:defRPr sz="2200">
        <a:latin typeface="+mn-lt"/>
        <a:ea typeface="+mn-ea"/>
        <a:cs typeface="+mn-cs"/>
        <a:sym typeface="Arial"/>
      </a:defRPr>
    </a:lvl4pPr>
    <a:lvl5pPr indent="914400" defTabSz="584200" latinLnBrk="0">
      <a:defRPr sz="2200">
        <a:latin typeface="+mn-lt"/>
        <a:ea typeface="+mn-ea"/>
        <a:cs typeface="+mn-cs"/>
        <a:sym typeface="Arial"/>
      </a:defRPr>
    </a:lvl5pPr>
    <a:lvl6pPr indent="1143000" defTabSz="584200" latinLnBrk="0">
      <a:defRPr sz="2200">
        <a:latin typeface="+mn-lt"/>
        <a:ea typeface="+mn-ea"/>
        <a:cs typeface="+mn-cs"/>
        <a:sym typeface="Arial"/>
      </a:defRPr>
    </a:lvl6pPr>
    <a:lvl7pPr indent="1371600" defTabSz="584200" latinLnBrk="0">
      <a:defRPr sz="2200">
        <a:latin typeface="+mn-lt"/>
        <a:ea typeface="+mn-ea"/>
        <a:cs typeface="+mn-cs"/>
        <a:sym typeface="Arial"/>
      </a:defRPr>
    </a:lvl7pPr>
    <a:lvl8pPr indent="1600200" defTabSz="584200" latinLnBrk="0">
      <a:defRPr sz="2200">
        <a:latin typeface="+mn-lt"/>
        <a:ea typeface="+mn-ea"/>
        <a:cs typeface="+mn-cs"/>
        <a:sym typeface="Arial"/>
      </a:defRPr>
    </a:lvl8pPr>
    <a:lvl9pPr indent="1828800" defTabSz="584200" latinLnBrk="0">
      <a:defRPr sz="2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13"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Horizontal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9"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0"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1"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02"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103"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104"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105"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106"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107" name="Image"/>
          <p:cNvSpPr>
            <a:spLocks noGrp="1"/>
          </p:cNvSpPr>
          <p:nvPr>
            <p:ph type="pic" idx="26"/>
          </p:nvPr>
        </p:nvSpPr>
        <p:spPr>
          <a:xfrm>
            <a:off x="368300" y="-355600"/>
            <a:ext cx="12268200" cy="8178800"/>
          </a:xfrm>
          <a:prstGeom prst="rect">
            <a:avLst/>
          </a:prstGeom>
        </p:spPr>
        <p:txBody>
          <a:bodyPr lIns="91439" tIns="45719" rIns="91439" bIns="45719" anchor="t"/>
          <a:lstStyle/>
          <a:p>
            <a:endParaRPr/>
          </a:p>
        </p:txBody>
      </p:sp>
      <p:sp>
        <p:nvSpPr>
          <p:cNvPr id="108"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109"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Big">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18" name="Image"/>
          <p:cNvSpPr>
            <a:spLocks noGrp="1"/>
          </p:cNvSpPr>
          <p:nvPr>
            <p:ph type="pic" idx="21"/>
          </p:nvPr>
        </p:nvSpPr>
        <p:spPr>
          <a:xfrm>
            <a:off x="368300" y="228600"/>
            <a:ext cx="12268200" cy="8178800"/>
          </a:xfrm>
          <a:prstGeom prst="rect">
            <a:avLst/>
          </a:prstGeom>
        </p:spPr>
        <p:txBody>
          <a:bodyPr lIns="91439" tIns="45719" rIns="91439" bIns="45719" anchor="t"/>
          <a:lstStyle/>
          <a:p>
            <a:endParaRPr/>
          </a:p>
        </p:txBody>
      </p:sp>
      <p:sp>
        <p:nvSpPr>
          <p:cNvPr id="119"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20"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5C89A5"/>
                </a:solidFill>
              </a:defRPr>
            </a:lvl2pPr>
            <a:lvl3pPr marL="0" indent="0">
              <a:spcBef>
                <a:spcPts val="0"/>
              </a:spcBef>
              <a:buSzTx/>
              <a:buNone/>
              <a:defRPr sz="2400" b="1" cap="all">
                <a:solidFill>
                  <a:srgbClr val="5C89A5"/>
                </a:solidFill>
              </a:defRPr>
            </a:lvl3pPr>
            <a:lvl4pPr marL="0" indent="0">
              <a:spcBef>
                <a:spcPts val="0"/>
              </a:spcBef>
              <a:buSzTx/>
              <a:buNone/>
              <a:defRPr sz="2400" b="1" cap="all">
                <a:solidFill>
                  <a:srgbClr val="5C89A5"/>
                </a:solidFill>
              </a:defRPr>
            </a:lvl4pPr>
            <a:lvl5pPr marL="0" indent="0">
              <a:spcBef>
                <a:spcPts val="0"/>
              </a:spcBef>
              <a:buSzTx/>
              <a:buNone/>
              <a:defRPr sz="2400" b="1" cap="all">
                <a:solidFill>
                  <a:srgbClr val="5C89A5"/>
                </a:solidFill>
              </a:defRPr>
            </a:lvl5pPr>
          </a:lstStyle>
          <a:p>
            <a:r>
              <a:t>Body Level One</a:t>
            </a:r>
          </a:p>
          <a:p>
            <a:pPr lvl="1"/>
            <a:r>
              <a:t>Body Level Two</a:t>
            </a:r>
          </a:p>
          <a:p>
            <a:pPr lvl="2"/>
            <a:r>
              <a:t>Body Level Three</a:t>
            </a:r>
          </a:p>
          <a:p>
            <a:pPr lvl="3"/>
            <a:r>
              <a:t>Body Level Four</a:t>
            </a:r>
          </a:p>
          <a:p>
            <a:pPr lvl="4"/>
            <a:r>
              <a:t>Body Level Five</a:t>
            </a:r>
          </a:p>
        </p:txBody>
      </p:sp>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2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29" name="Image"/>
          <p:cNvSpPr>
            <a:spLocks noGrp="1"/>
          </p:cNvSpPr>
          <p:nvPr>
            <p:ph type="pic" idx="21"/>
          </p:nvPr>
        </p:nvSpPr>
        <p:spPr>
          <a:xfrm>
            <a:off x="-2514600" y="368300"/>
            <a:ext cx="11849100" cy="7899400"/>
          </a:xfrm>
          <a:prstGeom prst="rect">
            <a:avLst/>
          </a:prstGeom>
        </p:spPr>
        <p:txBody>
          <a:bodyPr lIns="91439" tIns="45719" rIns="91439" bIns="45719" anchor="t"/>
          <a:lstStyle/>
          <a:p>
            <a:endParaRPr/>
          </a:p>
        </p:txBody>
      </p:sp>
      <p:sp>
        <p:nvSpPr>
          <p:cNvPr id="130" name="Image"/>
          <p:cNvSpPr>
            <a:spLocks noGrp="1"/>
          </p:cNvSpPr>
          <p:nvPr>
            <p:ph type="pic" idx="22"/>
          </p:nvPr>
        </p:nvSpPr>
        <p:spPr>
          <a:xfrm>
            <a:off x="6540500" y="-254000"/>
            <a:ext cx="6096000" cy="9144000"/>
          </a:xfrm>
          <a:prstGeom prst="rect">
            <a:avLst/>
          </a:prstGeom>
        </p:spPr>
        <p:txBody>
          <a:bodyPr lIns="91439" tIns="45719" rIns="91439" bIns="45719" anchor="t"/>
          <a:lstStyle/>
          <a:p>
            <a:endParaRPr/>
          </a:p>
        </p:txBody>
      </p:sp>
      <p:sp>
        <p:nvSpPr>
          <p:cNvPr id="131"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32"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3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0"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41" name="Image"/>
          <p:cNvSpPr>
            <a:spLocks noGrp="1"/>
          </p:cNvSpPr>
          <p:nvPr>
            <p:ph type="pic" sz="quarter" idx="21"/>
          </p:nvPr>
        </p:nvSpPr>
        <p:spPr>
          <a:xfrm>
            <a:off x="8597900" y="3289300"/>
            <a:ext cx="4038600" cy="6057901"/>
          </a:xfrm>
          <a:prstGeom prst="rect">
            <a:avLst/>
          </a:prstGeom>
        </p:spPr>
        <p:txBody>
          <a:bodyPr lIns="91439" tIns="45719" rIns="91439" bIns="45719" anchor="t"/>
          <a:lstStyle/>
          <a:p>
            <a:endParaRPr/>
          </a:p>
        </p:txBody>
      </p:sp>
      <p:sp>
        <p:nvSpPr>
          <p:cNvPr id="142" name="Image"/>
          <p:cNvSpPr>
            <a:spLocks noGrp="1"/>
          </p:cNvSpPr>
          <p:nvPr>
            <p:ph type="pic" idx="22"/>
          </p:nvPr>
        </p:nvSpPr>
        <p:spPr>
          <a:xfrm>
            <a:off x="-1485900" y="368300"/>
            <a:ext cx="11849100" cy="7899400"/>
          </a:xfrm>
          <a:prstGeom prst="rect">
            <a:avLst/>
          </a:prstGeom>
        </p:spPr>
        <p:txBody>
          <a:bodyPr lIns="91439" tIns="45719" rIns="91439" bIns="45719" anchor="t"/>
          <a:lstStyle/>
          <a:p>
            <a:endParaRPr/>
          </a:p>
        </p:txBody>
      </p:sp>
      <p:sp>
        <p:nvSpPr>
          <p:cNvPr id="143" name="Image"/>
          <p:cNvSpPr>
            <a:spLocks noGrp="1"/>
          </p:cNvSpPr>
          <p:nvPr>
            <p:ph type="pic" sz="quarter" idx="23"/>
          </p:nvPr>
        </p:nvSpPr>
        <p:spPr>
          <a:xfrm>
            <a:off x="8597900" y="-698500"/>
            <a:ext cx="4038600" cy="6057901"/>
          </a:xfrm>
          <a:prstGeom prst="rect">
            <a:avLst/>
          </a:prstGeom>
        </p:spPr>
        <p:txBody>
          <a:bodyPr lIns="91439" tIns="45719" rIns="91439" bIns="45719" anchor="t"/>
          <a:lstStyle/>
          <a:p>
            <a:endParaRPr/>
          </a:p>
        </p:txBody>
      </p:sp>
      <p:sp>
        <p:nvSpPr>
          <p:cNvPr id="14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4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4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3"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54" name="Image"/>
          <p:cNvSpPr>
            <a:spLocks noGrp="1"/>
          </p:cNvSpPr>
          <p:nvPr>
            <p:ph type="pic" idx="21"/>
          </p:nvPr>
        </p:nvSpPr>
        <p:spPr>
          <a:xfrm>
            <a:off x="-1485900" y="368300"/>
            <a:ext cx="11849100" cy="7899400"/>
          </a:xfrm>
          <a:prstGeom prst="rect">
            <a:avLst/>
          </a:prstGeom>
        </p:spPr>
        <p:txBody>
          <a:bodyPr lIns="91439" tIns="45719" rIns="91439" bIns="45719" anchor="t"/>
          <a:lstStyle/>
          <a:p>
            <a:endParaRPr/>
          </a:p>
        </p:txBody>
      </p:sp>
      <p:sp>
        <p:nvSpPr>
          <p:cNvPr id="155" name="Image"/>
          <p:cNvSpPr>
            <a:spLocks noGrp="1"/>
          </p:cNvSpPr>
          <p:nvPr>
            <p:ph type="pic" sz="quarter" idx="22"/>
          </p:nvPr>
        </p:nvSpPr>
        <p:spPr>
          <a:xfrm>
            <a:off x="8597900" y="3949700"/>
            <a:ext cx="4038600" cy="6057900"/>
          </a:xfrm>
          <a:prstGeom prst="rect">
            <a:avLst/>
          </a:prstGeom>
        </p:spPr>
        <p:txBody>
          <a:bodyPr lIns="91439" tIns="45719" rIns="91439" bIns="45719" anchor="t"/>
          <a:lstStyle/>
          <a:p>
            <a:endParaRPr/>
          </a:p>
        </p:txBody>
      </p:sp>
      <p:sp>
        <p:nvSpPr>
          <p:cNvPr id="156" name="Image"/>
          <p:cNvSpPr>
            <a:spLocks noGrp="1"/>
          </p:cNvSpPr>
          <p:nvPr>
            <p:ph type="pic" sz="quarter" idx="23"/>
          </p:nvPr>
        </p:nvSpPr>
        <p:spPr>
          <a:xfrm>
            <a:off x="8597900" y="-1371600"/>
            <a:ext cx="4038600" cy="6057901"/>
          </a:xfrm>
          <a:prstGeom prst="rect">
            <a:avLst/>
          </a:prstGeom>
        </p:spPr>
        <p:txBody>
          <a:bodyPr lIns="91439" tIns="45719" rIns="91439" bIns="45719" anchor="t"/>
          <a:lstStyle/>
          <a:p>
            <a:endParaRPr/>
          </a:p>
        </p:txBody>
      </p:sp>
      <p:sp>
        <p:nvSpPr>
          <p:cNvPr id="157" name="Image"/>
          <p:cNvSpPr>
            <a:spLocks noGrp="1"/>
          </p:cNvSpPr>
          <p:nvPr>
            <p:ph type="pic" sz="quarter" idx="24"/>
          </p:nvPr>
        </p:nvSpPr>
        <p:spPr>
          <a:xfrm>
            <a:off x="8597900" y="1295400"/>
            <a:ext cx="4038600" cy="6057901"/>
          </a:xfrm>
          <a:prstGeom prst="rect">
            <a:avLst/>
          </a:prstGeom>
        </p:spPr>
        <p:txBody>
          <a:bodyPr lIns="91439" tIns="45719" rIns="91439" bIns="45719" anchor="t"/>
          <a:lstStyle/>
          <a:p>
            <a:endParaRPr/>
          </a:p>
        </p:txBody>
      </p:sp>
      <p:sp>
        <p:nvSpPr>
          <p:cNvPr id="158"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59"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Photo - 6 Up">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7" name="Line"/>
          <p:cNvSpPr/>
          <p:nvPr/>
        </p:nvSpPr>
        <p:spPr>
          <a:xfrm>
            <a:off x="278468" y="83566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168" name="Image"/>
          <p:cNvSpPr>
            <a:spLocks noGrp="1"/>
          </p:cNvSpPr>
          <p:nvPr>
            <p:ph type="pic" sz="half" idx="21"/>
          </p:nvPr>
        </p:nvSpPr>
        <p:spPr>
          <a:xfrm>
            <a:off x="596900" y="3733800"/>
            <a:ext cx="7924800" cy="5283200"/>
          </a:xfrm>
          <a:prstGeom prst="rect">
            <a:avLst/>
          </a:prstGeom>
        </p:spPr>
        <p:txBody>
          <a:bodyPr lIns="91439" tIns="45719" rIns="91439" bIns="45719" anchor="t"/>
          <a:lstStyle/>
          <a:p>
            <a:endParaRPr/>
          </a:p>
        </p:txBody>
      </p:sp>
      <p:sp>
        <p:nvSpPr>
          <p:cNvPr id="169" name="Image"/>
          <p:cNvSpPr>
            <a:spLocks noGrp="1"/>
          </p:cNvSpPr>
          <p:nvPr>
            <p:ph type="pic" sz="quarter" idx="22"/>
          </p:nvPr>
        </p:nvSpPr>
        <p:spPr>
          <a:xfrm>
            <a:off x="4483100" y="-698500"/>
            <a:ext cx="4038600" cy="6057901"/>
          </a:xfrm>
          <a:prstGeom prst="rect">
            <a:avLst/>
          </a:prstGeom>
        </p:spPr>
        <p:txBody>
          <a:bodyPr lIns="91439" tIns="45719" rIns="91439" bIns="45719" anchor="t"/>
          <a:lstStyle/>
          <a:p>
            <a:endParaRPr/>
          </a:p>
        </p:txBody>
      </p:sp>
      <p:sp>
        <p:nvSpPr>
          <p:cNvPr id="170" name="Image"/>
          <p:cNvSpPr>
            <a:spLocks noGrp="1"/>
          </p:cNvSpPr>
          <p:nvPr>
            <p:ph type="pic" sz="quarter" idx="23"/>
          </p:nvPr>
        </p:nvSpPr>
        <p:spPr>
          <a:xfrm>
            <a:off x="368300" y="3289300"/>
            <a:ext cx="4038600" cy="6057900"/>
          </a:xfrm>
          <a:prstGeom prst="rect">
            <a:avLst/>
          </a:prstGeom>
        </p:spPr>
        <p:txBody>
          <a:bodyPr lIns="91439" tIns="45719" rIns="91439" bIns="45719" anchor="t"/>
          <a:lstStyle/>
          <a:p>
            <a:endParaRPr/>
          </a:p>
        </p:txBody>
      </p:sp>
      <p:sp>
        <p:nvSpPr>
          <p:cNvPr id="171" name="Image"/>
          <p:cNvSpPr>
            <a:spLocks noGrp="1"/>
          </p:cNvSpPr>
          <p:nvPr>
            <p:ph type="pic" sz="quarter" idx="24"/>
          </p:nvPr>
        </p:nvSpPr>
        <p:spPr>
          <a:xfrm>
            <a:off x="-546100" y="368300"/>
            <a:ext cx="5867400" cy="3911600"/>
          </a:xfrm>
          <a:prstGeom prst="rect">
            <a:avLst/>
          </a:prstGeom>
        </p:spPr>
        <p:txBody>
          <a:bodyPr lIns="91439" tIns="45719" rIns="91439" bIns="45719" anchor="t"/>
          <a:lstStyle/>
          <a:p>
            <a:endParaRPr/>
          </a:p>
        </p:txBody>
      </p:sp>
      <p:sp>
        <p:nvSpPr>
          <p:cNvPr id="172" name="Image"/>
          <p:cNvSpPr>
            <a:spLocks noGrp="1"/>
          </p:cNvSpPr>
          <p:nvPr>
            <p:ph type="pic" sz="quarter" idx="25"/>
          </p:nvPr>
        </p:nvSpPr>
        <p:spPr>
          <a:xfrm>
            <a:off x="8597900" y="3289300"/>
            <a:ext cx="4038600" cy="6057901"/>
          </a:xfrm>
          <a:prstGeom prst="rect">
            <a:avLst/>
          </a:prstGeom>
        </p:spPr>
        <p:txBody>
          <a:bodyPr lIns="91439" tIns="45719" rIns="91439" bIns="45719" anchor="t"/>
          <a:lstStyle/>
          <a:p>
            <a:endParaRPr/>
          </a:p>
        </p:txBody>
      </p:sp>
      <p:sp>
        <p:nvSpPr>
          <p:cNvPr id="173" name="Image"/>
          <p:cNvSpPr>
            <a:spLocks noGrp="1"/>
          </p:cNvSpPr>
          <p:nvPr>
            <p:ph type="pic" sz="quarter" idx="26"/>
          </p:nvPr>
        </p:nvSpPr>
        <p:spPr>
          <a:xfrm>
            <a:off x="8597900" y="-711200"/>
            <a:ext cx="4038600" cy="6057900"/>
          </a:xfrm>
          <a:prstGeom prst="rect">
            <a:avLst/>
          </a:prstGeom>
        </p:spPr>
        <p:txBody>
          <a:bodyPr lIns="91439" tIns="45719" rIns="91439" bIns="45719" anchor="t"/>
          <a:lstStyle/>
          <a:p>
            <a:endParaRPr/>
          </a:p>
        </p:txBody>
      </p:sp>
      <p:sp>
        <p:nvSpPr>
          <p:cNvPr id="174" name="Title Text"/>
          <p:cNvSpPr txBox="1">
            <a:spLocks noGrp="1"/>
          </p:cNvSpPr>
          <p:nvPr>
            <p:ph type="title"/>
          </p:nvPr>
        </p:nvSpPr>
        <p:spPr>
          <a:xfrm>
            <a:off x="368300" y="8369300"/>
            <a:ext cx="10845800" cy="660400"/>
          </a:xfrm>
          <a:prstGeom prst="rect">
            <a:avLst/>
          </a:prstGeom>
        </p:spPr>
        <p:txBody>
          <a:bodyPr anchor="b"/>
          <a:lstStyle>
            <a:lvl1pPr marL="0">
              <a:lnSpc>
                <a:spcPct val="100000"/>
              </a:lnSpc>
              <a:defRPr sz="4200" b="1" cap="all">
                <a:solidFill>
                  <a:srgbClr val="DEDDDE"/>
                </a:solidFill>
              </a:defRPr>
            </a:lvl1pPr>
          </a:lstStyle>
          <a:p>
            <a:r>
              <a:t>Title Text</a:t>
            </a:r>
          </a:p>
        </p:txBody>
      </p:sp>
      <p:sp>
        <p:nvSpPr>
          <p:cNvPr id="175" name="Body Level One…"/>
          <p:cNvSpPr txBox="1">
            <a:spLocks noGrp="1"/>
          </p:cNvSpPr>
          <p:nvPr>
            <p:ph type="body" sz="quarter" idx="1"/>
          </p:nvPr>
        </p:nvSpPr>
        <p:spPr>
          <a:xfrm>
            <a:off x="368300" y="9017000"/>
            <a:ext cx="10845800" cy="431800"/>
          </a:xfrm>
          <a:prstGeom prst="rect">
            <a:avLst/>
          </a:prstGeom>
        </p:spPr>
        <p:txBody>
          <a:bodyPr anchor="t"/>
          <a:lstStyle>
            <a:lvl1pPr marL="0" indent="0">
              <a:spcBef>
                <a:spcPts val="0"/>
              </a:spcBef>
              <a:buSzTx/>
              <a:buNone/>
              <a:defRPr sz="2400" b="1" cap="all">
                <a:solidFill>
                  <a:srgbClr val="6696B6"/>
                </a:solidFill>
              </a:defRPr>
            </a:lvl1pPr>
            <a:lvl2pPr marL="0" indent="0">
              <a:spcBef>
                <a:spcPts val="0"/>
              </a:spcBef>
              <a:buSzTx/>
              <a:buNone/>
              <a:defRPr sz="2400" b="1" cap="all">
                <a:solidFill>
                  <a:srgbClr val="6696B6"/>
                </a:solidFill>
              </a:defRPr>
            </a:lvl2pPr>
            <a:lvl3pPr marL="0" indent="0">
              <a:spcBef>
                <a:spcPts val="0"/>
              </a:spcBef>
              <a:buSzTx/>
              <a:buNone/>
              <a:defRPr sz="2400" b="1" cap="all">
                <a:solidFill>
                  <a:srgbClr val="6696B6"/>
                </a:solidFill>
              </a:defRPr>
            </a:lvl3pPr>
            <a:lvl4pPr marL="0" indent="0">
              <a:spcBef>
                <a:spcPts val="0"/>
              </a:spcBef>
              <a:buSzTx/>
              <a:buNone/>
              <a:defRPr sz="2400" b="1" cap="all">
                <a:solidFill>
                  <a:srgbClr val="6696B6"/>
                </a:solidFill>
              </a:defRPr>
            </a:lvl4pPr>
            <a:lvl5pPr marL="0" indent="0">
              <a:spcBef>
                <a:spcPts val="0"/>
              </a:spcBef>
              <a:buSzTx/>
              <a:buNone/>
              <a:defRPr sz="2400" b="1" cap="all">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1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1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1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193" name="Image"/>
          <p:cNvSpPr>
            <a:spLocks noGrp="1"/>
          </p:cNvSpPr>
          <p:nvPr>
            <p:ph type="pic" sz="half" idx="21"/>
          </p:nvPr>
        </p:nvSpPr>
        <p:spPr>
          <a:xfrm>
            <a:off x="7670800" y="2413000"/>
            <a:ext cx="4292600" cy="6438900"/>
          </a:xfrm>
          <a:prstGeom prst="rect">
            <a:avLst/>
          </a:prstGeom>
          <a:ln w="9525">
            <a:round/>
          </a:ln>
        </p:spPr>
        <p:txBody>
          <a:bodyPr lIns="91439" tIns="45719" rIns="91439" bIns="45719" anchor="t"/>
          <a:lstStyle/>
          <a:p>
            <a:endParaRPr/>
          </a:p>
        </p:txBody>
      </p:sp>
      <p:sp>
        <p:nvSpPr>
          <p:cNvPr id="194" name="Title Text"/>
          <p:cNvSpPr txBox="1">
            <a:spLocks noGrp="1"/>
          </p:cNvSpPr>
          <p:nvPr>
            <p:ph type="title"/>
          </p:nvPr>
        </p:nvSpPr>
        <p:spPr>
          <a:prstGeom prst="rect">
            <a:avLst/>
          </a:prstGeom>
        </p:spPr>
        <p:txBody>
          <a:bodyPr/>
          <a:lstStyle/>
          <a:p>
            <a:r>
              <a:t>Title Text</a:t>
            </a:r>
          </a:p>
        </p:txBody>
      </p:sp>
      <p:sp>
        <p:nvSpPr>
          <p:cNvPr id="195"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203" name="Title Text"/>
          <p:cNvSpPr txBox="1">
            <a:spLocks noGrp="1"/>
          </p:cNvSpPr>
          <p:nvPr>
            <p:ph type="title"/>
          </p:nvPr>
        </p:nvSpPr>
        <p:spPr>
          <a:prstGeom prst="rect">
            <a:avLst/>
          </a:prstGeom>
        </p:spPr>
        <p:txBody>
          <a:bodyPr/>
          <a:lstStyle/>
          <a:p>
            <a:r>
              <a:t>Title Text</a:t>
            </a:r>
          </a:p>
        </p:txBody>
      </p:sp>
      <p:sp>
        <p:nvSpPr>
          <p:cNvPr id="204" name="Body Level One…"/>
          <p:cNvSpPr txBox="1">
            <a:spLocks noGrp="1"/>
          </p:cNvSpPr>
          <p:nvPr>
            <p:ph type="body" sz="half" idx="1"/>
          </p:nvPr>
        </p:nvSpPr>
        <p:spPr>
          <a:xfrm>
            <a:off x="1041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212" name="Title Text"/>
          <p:cNvSpPr txBox="1">
            <a:spLocks noGrp="1"/>
          </p:cNvSpPr>
          <p:nvPr>
            <p:ph type="title"/>
          </p:nvPr>
        </p:nvSpPr>
        <p:spPr>
          <a:prstGeom prst="rect">
            <a:avLst/>
          </a:prstGeom>
        </p:spPr>
        <p:txBody>
          <a:bodyPr/>
          <a:lstStyle/>
          <a:p>
            <a:r>
              <a:t>Title Text</a:t>
            </a:r>
          </a:p>
        </p:txBody>
      </p:sp>
      <p:sp>
        <p:nvSpPr>
          <p:cNvPr id="213" name="Body Level One…"/>
          <p:cNvSpPr txBox="1">
            <a:spLocks noGrp="1"/>
          </p:cNvSpPr>
          <p:nvPr>
            <p:ph type="body" sz="half" idx="1"/>
          </p:nvPr>
        </p:nvSpPr>
        <p:spPr>
          <a:xfrm>
            <a:off x="6629400" y="2768600"/>
            <a:ext cx="5334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txBox="1">
            <a:spLocks noGrp="1"/>
          </p:cNvSpPr>
          <p:nvPr>
            <p:ph type="title"/>
          </p:nvPr>
        </p:nvSpPr>
        <p:spPr>
          <a:prstGeom prst="rect">
            <a:avLst/>
          </a:prstGeom>
        </p:spPr>
        <p:txBody>
          <a:bodyPr/>
          <a:lstStyle/>
          <a:p>
            <a:r>
              <a:t>Title Text</a:t>
            </a:r>
          </a:p>
        </p:txBody>
      </p:sp>
      <p:sp>
        <p:nvSpPr>
          <p:cNvPr id="22" name="Body Level One…"/>
          <p:cNvSpPr txBox="1">
            <a:spLocks noGrp="1"/>
          </p:cNvSpPr>
          <p:nvPr>
            <p:ph type="body" idx="1"/>
          </p:nvPr>
        </p:nvSpPr>
        <p:spPr>
          <a:xfrm>
            <a:off x="1041400" y="2768600"/>
            <a:ext cx="10922000" cy="5715000"/>
          </a:xfrm>
          <a:prstGeom prst="rect">
            <a:avLst/>
          </a:prstGeom>
        </p:spPr>
        <p:txBody>
          <a:bodyPr/>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2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2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Photo - Vertical copy 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3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3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hoto - Vertical copy 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4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4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Photo - Vertical copy 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1"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52"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53"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1"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62"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63"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64"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65"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73" name="Title Text"/>
          <p:cNvSpPr txBox="1">
            <a:spLocks noGrp="1"/>
          </p:cNvSpPr>
          <p:nvPr>
            <p:ph type="title"/>
          </p:nvPr>
        </p:nvSpPr>
        <p:spPr>
          <a:xfrm>
            <a:off x="1422400" y="5245100"/>
            <a:ext cx="10541000" cy="2628900"/>
          </a:xfrm>
          <a:prstGeom prst="rect">
            <a:avLst/>
          </a:prstGeom>
        </p:spPr>
        <p:txBody>
          <a:bodyPr anchor="b"/>
          <a:lstStyle>
            <a:lvl1pPr marL="0">
              <a:lnSpc>
                <a:spcPct val="100000"/>
              </a:lnSpc>
              <a:defRPr sz="7600" b="1">
                <a:solidFill>
                  <a:srgbClr val="DEDDDE"/>
                </a:solidFill>
              </a:defRPr>
            </a:lvl1pPr>
          </a:lstStyle>
          <a:p>
            <a:r>
              <a:t>Title Text</a:t>
            </a:r>
          </a:p>
        </p:txBody>
      </p:sp>
      <p:sp>
        <p:nvSpPr>
          <p:cNvPr id="274" name="Body Level One…"/>
          <p:cNvSpPr txBox="1">
            <a:spLocks noGrp="1"/>
          </p:cNvSpPr>
          <p:nvPr>
            <p:ph type="body" sz="quarter" idx="1"/>
          </p:nvPr>
        </p:nvSpPr>
        <p:spPr>
          <a:xfrm>
            <a:off x="1422400" y="7861300"/>
            <a:ext cx="10541000" cy="1612900"/>
          </a:xfrm>
          <a:prstGeom prst="rect">
            <a:avLst/>
          </a:prstGeom>
        </p:spPr>
        <p:txBody>
          <a:bodyPr anchor="t"/>
          <a:lstStyle>
            <a:lvl1pPr marL="0" indent="0">
              <a:spcBef>
                <a:spcPts val="0"/>
              </a:spcBef>
              <a:buSzTx/>
              <a:buNone/>
              <a:defRPr sz="4600" b="1">
                <a:solidFill>
                  <a:srgbClr val="6696B6"/>
                </a:solidFill>
              </a:defRPr>
            </a:lvl1pPr>
            <a:lvl2pPr marL="0" indent="0">
              <a:spcBef>
                <a:spcPts val="0"/>
              </a:spcBef>
              <a:buSzTx/>
              <a:buNone/>
              <a:defRPr sz="4600" b="1">
                <a:solidFill>
                  <a:srgbClr val="6696B6"/>
                </a:solidFill>
              </a:defRPr>
            </a:lvl2pPr>
            <a:lvl3pPr marL="0" indent="0">
              <a:spcBef>
                <a:spcPts val="0"/>
              </a:spcBef>
              <a:buSzTx/>
              <a:buNone/>
              <a:defRPr sz="4600" b="1">
                <a:solidFill>
                  <a:srgbClr val="6696B6"/>
                </a:solidFill>
              </a:defRPr>
            </a:lvl3pPr>
            <a:lvl4pPr marL="0" indent="0">
              <a:spcBef>
                <a:spcPts val="0"/>
              </a:spcBef>
              <a:buSzTx/>
              <a:buNone/>
              <a:defRPr sz="4600" b="1">
                <a:solidFill>
                  <a:srgbClr val="6696B6"/>
                </a:solidFill>
              </a:defRPr>
            </a:lvl4pPr>
            <a:lvl5pPr marL="0" indent="0">
              <a:spcBef>
                <a:spcPts val="0"/>
              </a:spcBef>
              <a:buSzTx/>
              <a:buNone/>
              <a:defRPr sz="4600"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75"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Photo - Vertical copy">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283" name="Image"/>
          <p:cNvSpPr>
            <a:spLocks noGrp="1"/>
          </p:cNvSpPr>
          <p:nvPr>
            <p:ph type="pic" sz="half" idx="21"/>
          </p:nvPr>
        </p:nvSpPr>
        <p:spPr>
          <a:xfrm>
            <a:off x="7670800" y="1663700"/>
            <a:ext cx="4292600" cy="6438900"/>
          </a:xfrm>
          <a:prstGeom prst="rect">
            <a:avLst/>
          </a:prstGeom>
          <a:ln w="9525">
            <a:round/>
          </a:ln>
        </p:spPr>
        <p:txBody>
          <a:bodyPr lIns="91439" tIns="45719" rIns="91439" bIns="45719" anchor="t"/>
          <a:lstStyle/>
          <a:p>
            <a:endParaRPr/>
          </a:p>
        </p:txBody>
      </p:sp>
      <p:sp>
        <p:nvSpPr>
          <p:cNvPr id="284" name="Title Text"/>
          <p:cNvSpPr txBox="1">
            <a:spLocks noGrp="1"/>
          </p:cNvSpPr>
          <p:nvPr>
            <p:ph type="title"/>
          </p:nvPr>
        </p:nvSpPr>
        <p:spPr>
          <a:xfrm>
            <a:off x="1041400" y="2019300"/>
            <a:ext cx="5334000" cy="2870200"/>
          </a:xfrm>
          <a:prstGeom prst="rect">
            <a:avLst/>
          </a:prstGeom>
        </p:spPr>
        <p:txBody>
          <a:bodyPr anchor="b"/>
          <a:lstStyle>
            <a:lvl1pPr marL="0">
              <a:defRPr b="1">
                <a:solidFill>
                  <a:srgbClr val="DEDDDE"/>
                </a:solidFill>
              </a:defRPr>
            </a:lvl1pPr>
          </a:lstStyle>
          <a:p>
            <a:r>
              <a:t>Title Text</a:t>
            </a:r>
          </a:p>
        </p:txBody>
      </p:sp>
      <p:sp>
        <p:nvSpPr>
          <p:cNvPr id="285" name="Body Level One…"/>
          <p:cNvSpPr txBox="1">
            <a:spLocks noGrp="1"/>
          </p:cNvSpPr>
          <p:nvPr>
            <p:ph type="body" sz="quarter" idx="1"/>
          </p:nvPr>
        </p:nvSpPr>
        <p:spPr>
          <a:xfrm>
            <a:off x="1041400" y="4876800"/>
            <a:ext cx="5334000" cy="2857500"/>
          </a:xfrm>
          <a:prstGeom prst="rect">
            <a:avLst/>
          </a:prstGeom>
        </p:spPr>
        <p:txBody>
          <a:bodyPr anchor="t"/>
          <a:lstStyle>
            <a:lvl1pPr marL="0" indent="0">
              <a:lnSpc>
                <a:spcPct val="110000"/>
              </a:lnSpc>
              <a:spcBef>
                <a:spcPts val="0"/>
              </a:spcBef>
              <a:buSzTx/>
              <a:buNone/>
              <a:defRPr b="1">
                <a:solidFill>
                  <a:srgbClr val="6696B6"/>
                </a:solidFill>
              </a:defRPr>
            </a:lvl1pPr>
            <a:lvl2pPr marL="0" indent="0">
              <a:lnSpc>
                <a:spcPct val="110000"/>
              </a:lnSpc>
              <a:spcBef>
                <a:spcPts val="0"/>
              </a:spcBef>
              <a:buSzTx/>
              <a:buNone/>
              <a:defRPr b="1">
                <a:solidFill>
                  <a:srgbClr val="6696B6"/>
                </a:solidFill>
              </a:defRPr>
            </a:lvl2pPr>
            <a:lvl3pPr marL="0" indent="0">
              <a:lnSpc>
                <a:spcPct val="110000"/>
              </a:lnSpc>
              <a:spcBef>
                <a:spcPts val="0"/>
              </a:spcBef>
              <a:buSzTx/>
              <a:buNone/>
              <a:defRPr b="1">
                <a:solidFill>
                  <a:srgbClr val="6696B6"/>
                </a:solidFill>
              </a:defRPr>
            </a:lvl3pPr>
            <a:lvl4pPr marL="0" indent="0">
              <a:lnSpc>
                <a:spcPct val="110000"/>
              </a:lnSpc>
              <a:spcBef>
                <a:spcPts val="0"/>
              </a:spcBef>
              <a:buSzTx/>
              <a:buNone/>
              <a:defRPr b="1">
                <a:solidFill>
                  <a:srgbClr val="6696B6"/>
                </a:solidFill>
              </a:defRPr>
            </a:lvl4pPr>
            <a:lvl5pPr marL="0" indent="0">
              <a:lnSpc>
                <a:spcPct val="110000"/>
              </a:lnSpc>
              <a:spcBef>
                <a:spcPts val="0"/>
              </a:spcBef>
              <a:buSzTx/>
              <a:buNone/>
              <a:defRPr b="1">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28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Title &amp; Bullets">
    <p:bg>
      <p:bgPr>
        <a:solidFill>
          <a:srgbClr val="000000"/>
        </a:solidFill>
        <a:effectLst/>
      </p:bgPr>
    </p:bg>
    <p:spTree>
      <p:nvGrpSpPr>
        <p:cNvPr id="1" name=""/>
        <p:cNvGrpSpPr/>
        <p:nvPr/>
      </p:nvGrpSpPr>
      <p:grpSpPr>
        <a:xfrm>
          <a:off x="0" y="0"/>
          <a:ext cx="0" cy="0"/>
          <a:chOff x="0" y="0"/>
          <a:chExt cx="0" cy="0"/>
        </a:xfrm>
      </p:grpSpPr>
      <p:sp>
        <p:nvSpPr>
          <p:cNvPr id="293" name="Title Text"/>
          <p:cNvSpPr txBox="1">
            <a:spLocks noGrp="1"/>
          </p:cNvSpPr>
          <p:nvPr>
            <p:ph type="title"/>
          </p:nvPr>
        </p:nvSpPr>
        <p:spPr>
          <a:xfrm>
            <a:off x="1270000" y="254000"/>
            <a:ext cx="10464800" cy="2438400"/>
          </a:xfrm>
          <a:prstGeom prst="rect">
            <a:avLst/>
          </a:prstGeom>
        </p:spPr>
        <p:txBody>
          <a:bodyPr/>
          <a:lstStyle>
            <a:lvl1pPr marL="0" algn="ctr">
              <a:lnSpc>
                <a:spcPct val="100000"/>
              </a:lnSpc>
              <a:defRPr sz="8400">
                <a:solidFill>
                  <a:srgbClr val="FFFFFF"/>
                </a:solidFill>
              </a:defRPr>
            </a:lvl1pPr>
          </a:lstStyle>
          <a:p>
            <a:r>
              <a:t>Title Text</a:t>
            </a:r>
          </a:p>
        </p:txBody>
      </p:sp>
      <p:sp>
        <p:nvSpPr>
          <p:cNvPr id="294" name="Body Level One…"/>
          <p:cNvSpPr txBox="1">
            <a:spLocks noGrp="1"/>
          </p:cNvSpPr>
          <p:nvPr>
            <p:ph type="body" idx="1"/>
          </p:nvPr>
        </p:nvSpPr>
        <p:spPr>
          <a:xfrm>
            <a:off x="1270000" y="2768600"/>
            <a:ext cx="10464800" cy="5715000"/>
          </a:xfrm>
          <a:prstGeom prst="rect">
            <a:avLst/>
          </a:prstGeom>
        </p:spPr>
        <p:txBody>
          <a:bodyPr/>
          <a:lstStyle>
            <a:lvl1pPr marL="889000" indent="-571500">
              <a:spcBef>
                <a:spcPts val="2400"/>
              </a:spcBef>
              <a:buSzPct val="171000"/>
              <a:buChar char="•"/>
              <a:defRPr sz="4200">
                <a:solidFill>
                  <a:srgbClr val="FFFFFF"/>
                </a:solidFill>
              </a:defRPr>
            </a:lvl1pPr>
            <a:lvl2pPr marL="1333500" indent="-571500">
              <a:spcBef>
                <a:spcPts val="2400"/>
              </a:spcBef>
              <a:buSzPct val="171000"/>
              <a:buChar char="•"/>
              <a:defRPr sz="4200">
                <a:solidFill>
                  <a:srgbClr val="FFFFFF"/>
                </a:solidFill>
              </a:defRPr>
            </a:lvl2pPr>
            <a:lvl3pPr marL="1778000" indent="-571500">
              <a:spcBef>
                <a:spcPts val="2400"/>
              </a:spcBef>
              <a:buSzPct val="171000"/>
              <a:buChar char="•"/>
              <a:defRPr sz="4200">
                <a:solidFill>
                  <a:srgbClr val="FFFFFF"/>
                </a:solidFill>
              </a:defRPr>
            </a:lvl3pPr>
            <a:lvl4pPr marL="2222500" indent="-571500">
              <a:spcBef>
                <a:spcPts val="2400"/>
              </a:spcBef>
              <a:buSzPct val="171000"/>
              <a:buChar char="•"/>
              <a:defRPr sz="4200">
                <a:solidFill>
                  <a:srgbClr val="FFFFFF"/>
                </a:solidFill>
              </a:defRPr>
            </a:lvl4pPr>
            <a:lvl5pPr marL="2667000" indent="-571500">
              <a:spcBef>
                <a:spcPts val="2400"/>
              </a:spcBef>
              <a:buSzPct val="171000"/>
              <a:buChar char="•"/>
              <a:defRPr sz="42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lide Number"/>
          <p:cNvSpPr txBox="1">
            <a:spLocks noGrp="1"/>
          </p:cNvSpPr>
          <p:nvPr>
            <p:ph type="sldNum" sz="quarter" idx="2"/>
          </p:nvPr>
        </p:nvSpPr>
        <p:spPr>
          <a:xfrm>
            <a:off x="6311763" y="9265778"/>
            <a:ext cx="368574" cy="360822"/>
          </a:xfrm>
          <a:prstGeom prst="rect">
            <a:avLst/>
          </a:prstGeom>
        </p:spPr>
        <p:txBody>
          <a:bodyPr anchor="b"/>
          <a:lstStyle>
            <a:lvl1pPr>
              <a:defRPr sz="1800">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2" name="Image"/>
          <p:cNvSpPr>
            <a:spLocks noGrp="1"/>
          </p:cNvSpPr>
          <p:nvPr>
            <p:ph type="pic" sz="half" idx="21"/>
          </p:nvPr>
        </p:nvSpPr>
        <p:spPr>
          <a:xfrm>
            <a:off x="7251968" y="1864392"/>
            <a:ext cx="5905501" cy="5880688"/>
          </a:xfrm>
          <a:prstGeom prst="rect">
            <a:avLst/>
          </a:prstGeom>
          <a:ln w="9525">
            <a:round/>
          </a:ln>
        </p:spPr>
        <p:txBody>
          <a:bodyPr lIns="91439" tIns="45719" rIns="91439" bIns="45719" anchor="t"/>
          <a:lstStyle/>
          <a:p>
            <a:endParaRPr/>
          </a:p>
        </p:txBody>
      </p:sp>
      <p:sp>
        <p:nvSpPr>
          <p:cNvPr id="303" name="Title Text"/>
          <p:cNvSpPr txBox="1">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nchor="b"/>
          <a:lstStyle>
            <a:lvl1pPr marL="0" algn="ctr">
              <a:lnSpc>
                <a:spcPct val="100000"/>
              </a:lnSpc>
              <a:defRPr sz="7000" spc="-92">
                <a:solidFill>
                  <a:srgbClr val="E5E5E5"/>
                </a:solidFill>
              </a:defRPr>
            </a:lvl1pPr>
          </a:lstStyle>
          <a:p>
            <a:r>
              <a:t>Title Text</a:t>
            </a:r>
          </a:p>
        </p:txBody>
      </p:sp>
      <p:sp>
        <p:nvSpPr>
          <p:cNvPr id="304" name="Body Level One…"/>
          <p:cNvSpPr txBox="1">
            <a:spLocks noGrp="1"/>
          </p:cNvSpPr>
          <p:nvPr>
            <p:ph type="body" sz="quarter" idx="1"/>
          </p:nvPr>
        </p:nvSpPr>
        <p:spPr>
          <a:xfrm>
            <a:off x="635000" y="4787900"/>
            <a:ext cx="5867400" cy="3302000"/>
          </a:xfrm>
          <a:prstGeom prst="rect">
            <a:avLst/>
          </a:prstGeom>
          <a:effectLst>
            <a:outerShdw blurRad="12700" dist="12700" dir="5400000" rotWithShape="0">
              <a:srgbClr val="424242"/>
            </a:outerShdw>
          </a:effectLst>
        </p:spPr>
        <p:txBody>
          <a:bodyPr anchor="t"/>
          <a:lstStyle>
            <a:lvl1pPr marL="0" indent="0" algn="ctr">
              <a:spcBef>
                <a:spcPts val="0"/>
              </a:spcBef>
              <a:buSzTx/>
              <a:buNone/>
              <a:defRPr spc="-47">
                <a:solidFill>
                  <a:srgbClr val="CBCBCB"/>
                </a:solidFill>
              </a:defRPr>
            </a:lvl1pPr>
            <a:lvl2pPr marL="0" indent="0" algn="ctr">
              <a:spcBef>
                <a:spcPts val="0"/>
              </a:spcBef>
              <a:buSzTx/>
              <a:buNone/>
              <a:defRPr spc="-47">
                <a:solidFill>
                  <a:srgbClr val="CBCBCB"/>
                </a:solidFill>
              </a:defRPr>
            </a:lvl2pPr>
            <a:lvl3pPr marL="0" indent="0" algn="ctr">
              <a:spcBef>
                <a:spcPts val="0"/>
              </a:spcBef>
              <a:buSzTx/>
              <a:buNone/>
              <a:defRPr spc="-47">
                <a:solidFill>
                  <a:srgbClr val="CBCBCB"/>
                </a:solidFill>
              </a:defRPr>
            </a:lvl3pPr>
            <a:lvl4pPr marL="0" indent="0" algn="ctr">
              <a:spcBef>
                <a:spcPts val="0"/>
              </a:spcBef>
              <a:buSzTx/>
              <a:buNone/>
              <a:defRPr spc="-47">
                <a:solidFill>
                  <a:srgbClr val="CBCBCB"/>
                </a:solidFill>
              </a:defRPr>
            </a:lvl4pPr>
            <a:lvl5pPr marL="0" indent="0" algn="ctr">
              <a:spcBef>
                <a:spcPts val="0"/>
              </a:spcBef>
              <a:buSzTx/>
              <a:buNone/>
              <a:defRPr spc="-47">
                <a:solidFill>
                  <a:srgbClr val="CBCBCB"/>
                </a:solidFill>
              </a:defRPr>
            </a:lvl5pPr>
          </a:lstStyle>
          <a:p>
            <a:r>
              <a:t>Body Level One</a:t>
            </a:r>
          </a:p>
          <a:p>
            <a:pPr lvl="1"/>
            <a:r>
              <a:t>Body Level Two</a:t>
            </a:r>
          </a:p>
          <a:p>
            <a:pPr lvl="2"/>
            <a:r>
              <a:t>Body Level Three</a:t>
            </a:r>
          </a:p>
          <a:p>
            <a:pPr lvl="3"/>
            <a:r>
              <a:t>Body Level Four</a:t>
            </a:r>
          </a:p>
          <a:p>
            <a:pPr lvl="4"/>
            <a:r>
              <a:t>Body Level Five</a:t>
            </a:r>
          </a:p>
        </p:txBody>
      </p:sp>
      <p:sp>
        <p:nvSpPr>
          <p:cNvPr id="305" name="Slide Number"/>
          <p:cNvSpPr txBox="1">
            <a:spLocks noGrp="1"/>
          </p:cNvSpPr>
          <p:nvPr>
            <p:ph type="sldNum" sz="quarter" idx="2"/>
          </p:nvPr>
        </p:nvSpPr>
        <p:spPr>
          <a:xfrm>
            <a:off x="6313245" y="9220200"/>
            <a:ext cx="362538" cy="360822"/>
          </a:xfrm>
          <a:prstGeom prst="rect">
            <a:avLst/>
          </a:prstGeom>
          <a:effectLst>
            <a:outerShdw blurRad="12700" dist="12700" dir="5400000" rotWithShape="0">
              <a:srgbClr val="424242"/>
            </a:outerShdw>
          </a:effectLst>
        </p:spPr>
        <p:txBody>
          <a:bodyPr/>
          <a:lstStyle>
            <a:lvl1pPr>
              <a:defRPr sz="1800" spc="-23">
                <a:solidFill>
                  <a:srgbClr val="CBCBCB"/>
                </a:solidFill>
              </a:defRPr>
            </a:lvl1pPr>
          </a:lstStyle>
          <a:p>
            <a:fld id="{86CB4B4D-7CA3-9044-876B-883B54F8677D}" type="slidenum">
              <a:t>‹#›</a:t>
            </a:fld>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2" name="Rectangle"/>
          <p:cNvSpPr/>
          <p:nvPr/>
        </p:nvSpPr>
        <p:spPr>
          <a:xfrm>
            <a:off x="283842" y="279400"/>
            <a:ext cx="12446003"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13" name="Image"/>
          <p:cNvSpPr>
            <a:spLocks noGrp="1"/>
          </p:cNvSpPr>
          <p:nvPr>
            <p:ph type="pic" sz="half" idx="21"/>
          </p:nvPr>
        </p:nvSpPr>
        <p:spPr>
          <a:xfrm>
            <a:off x="7670800" y="1663700"/>
            <a:ext cx="4292600" cy="6438900"/>
          </a:xfrm>
          <a:prstGeom prst="rect">
            <a:avLst/>
          </a:prstGeom>
        </p:spPr>
        <p:txBody>
          <a:bodyPr lIns="91439" tIns="45719" rIns="91439" bIns="45719" anchor="t"/>
          <a:lstStyle/>
          <a:p>
            <a:endParaRPr/>
          </a:p>
        </p:txBody>
      </p:sp>
      <p:sp>
        <p:nvSpPr>
          <p:cNvPr id="314" name="Title Text"/>
          <p:cNvSpPr txBox="1">
            <a:spLocks noGrp="1"/>
          </p:cNvSpPr>
          <p:nvPr>
            <p:ph type="title"/>
          </p:nvPr>
        </p:nvSpPr>
        <p:spPr>
          <a:xfrm>
            <a:off x="1041400" y="2019300"/>
            <a:ext cx="5334000" cy="2870200"/>
          </a:xfrm>
          <a:prstGeom prst="rect">
            <a:avLst/>
          </a:prstGeom>
        </p:spPr>
        <p:txBody>
          <a:bodyPr anchor="b">
            <a:normAutofit/>
          </a:bodyPr>
          <a:lstStyle>
            <a:lvl1pPr marL="0">
              <a:defRPr>
                <a:solidFill>
                  <a:srgbClr val="DEDDDE"/>
                </a:solidFill>
              </a:defRPr>
            </a:lvl1pPr>
          </a:lstStyle>
          <a:p>
            <a:r>
              <a:t>Title Text</a:t>
            </a:r>
          </a:p>
        </p:txBody>
      </p:sp>
      <p:sp>
        <p:nvSpPr>
          <p:cNvPr id="315" name="Body Level One…"/>
          <p:cNvSpPr txBox="1">
            <a:spLocks noGrp="1"/>
          </p:cNvSpPr>
          <p:nvPr>
            <p:ph type="body" sz="quarter" idx="1"/>
          </p:nvPr>
        </p:nvSpPr>
        <p:spPr>
          <a:xfrm>
            <a:off x="1041400" y="4876800"/>
            <a:ext cx="5334000" cy="2857500"/>
          </a:xfrm>
          <a:prstGeom prst="rect">
            <a:avLst/>
          </a:prstGeom>
        </p:spPr>
        <p:txBody>
          <a:bodyPr anchor="t">
            <a:normAutofit/>
          </a:bodyPr>
          <a:lstStyle>
            <a:lvl1pPr marL="0" indent="0">
              <a:lnSpc>
                <a:spcPct val="110000"/>
              </a:lnSpc>
              <a:spcBef>
                <a:spcPts val="0"/>
              </a:spcBef>
              <a:buSzTx/>
              <a:buNone/>
              <a:defRPr>
                <a:solidFill>
                  <a:srgbClr val="6696B6"/>
                </a:solidFill>
              </a:defRPr>
            </a:lvl1pPr>
            <a:lvl2pPr marL="0" indent="0">
              <a:lnSpc>
                <a:spcPct val="110000"/>
              </a:lnSpc>
              <a:spcBef>
                <a:spcPts val="0"/>
              </a:spcBef>
              <a:buSzTx/>
              <a:buNone/>
              <a:defRPr>
                <a:solidFill>
                  <a:srgbClr val="6696B6"/>
                </a:solidFill>
              </a:defRPr>
            </a:lvl2pPr>
            <a:lvl3pPr marL="0" indent="0">
              <a:lnSpc>
                <a:spcPct val="110000"/>
              </a:lnSpc>
              <a:spcBef>
                <a:spcPts val="0"/>
              </a:spcBef>
              <a:buSzTx/>
              <a:buNone/>
              <a:defRPr>
                <a:solidFill>
                  <a:srgbClr val="6696B6"/>
                </a:solidFill>
              </a:defRPr>
            </a:lvl3pPr>
            <a:lvl4pPr marL="0" indent="0">
              <a:lnSpc>
                <a:spcPct val="110000"/>
              </a:lnSpc>
              <a:spcBef>
                <a:spcPts val="0"/>
              </a:spcBef>
              <a:buSzTx/>
              <a:buNone/>
              <a:defRPr>
                <a:solidFill>
                  <a:srgbClr val="6696B6"/>
                </a:solidFill>
              </a:defRPr>
            </a:lvl4pPr>
            <a:lvl5pPr marL="0" indent="0">
              <a:lnSpc>
                <a:spcPct val="110000"/>
              </a:lnSpc>
              <a:spcBef>
                <a:spcPts val="0"/>
              </a:spcBef>
              <a:buSzTx/>
              <a:buNone/>
              <a:defRPr>
                <a:solidFill>
                  <a:srgbClr val="6696B6"/>
                </a:solidFill>
              </a:defRPr>
            </a:lvl5pPr>
          </a:lstStyle>
          <a:p>
            <a:r>
              <a:t>Body Level One</a:t>
            </a:r>
          </a:p>
          <a:p>
            <a:pPr lvl="1"/>
            <a:r>
              <a:t>Body Level Two</a:t>
            </a:r>
          </a:p>
          <a:p>
            <a:pPr lvl="2"/>
            <a:r>
              <a:t>Body Level Three</a:t>
            </a:r>
          </a:p>
          <a:p>
            <a:pPr lvl="3"/>
            <a:r>
              <a:t>Body Level Four</a:t>
            </a:r>
          </a:p>
          <a:p>
            <a:pPr lvl="4"/>
            <a:r>
              <a:t>Body Level Five</a:t>
            </a:r>
          </a:p>
        </p:txBody>
      </p:sp>
      <p:sp>
        <p:nvSpPr>
          <p:cNvPr id="316" name="Slide Number"/>
          <p:cNvSpPr txBox="1">
            <a:spLocks noGrp="1"/>
          </p:cNvSpPr>
          <p:nvPr>
            <p:ph type="sldNum" sz="quarter" idx="2"/>
          </p:nvPr>
        </p:nvSpPr>
        <p:spPr>
          <a:xfrm>
            <a:off x="6352716" y="9474200"/>
            <a:ext cx="312068"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1041400" y="2768600"/>
            <a:ext cx="10922000" cy="5715000"/>
          </a:xfrm>
          <a:prstGeom prst="rect">
            <a:avLst/>
          </a:prstGeom>
        </p:spPr>
        <p:txBody>
          <a:bodyPr numCol="2" spcCol="546100" anchor="t"/>
          <a:lstStyle>
            <a:lvl1pPr>
              <a:spcBef>
                <a:spcPts val="3200"/>
              </a:spcBef>
              <a:buBlip>
                <a:blip r:embed="rId2"/>
              </a:buBlip>
            </a:lvl1pPr>
            <a:lvl2pPr>
              <a:spcBef>
                <a:spcPts val="3200"/>
              </a:spcBef>
              <a:buBlip>
                <a:blip r:embed="rId2"/>
              </a:buBlip>
            </a:lvl2pPr>
            <a:lvl3pPr>
              <a:spcBef>
                <a:spcPts val="3200"/>
              </a:spcBef>
              <a:buBlip>
                <a:blip r:embed="rId2"/>
              </a:buBlip>
            </a:lvl3pPr>
            <a:lvl4pPr>
              <a:spcBef>
                <a:spcPts val="3200"/>
              </a:spcBef>
              <a:buBlip>
                <a:blip r:embed="rId2"/>
              </a:buBlip>
            </a:lvl4pPr>
            <a:lvl5pPr>
              <a:spcBef>
                <a:spcPts val="32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9"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4" name="Title Text"/>
          <p:cNvSpPr txBox="1">
            <a:spLocks noGrp="1"/>
          </p:cNvSpPr>
          <p:nvPr>
            <p:ph type="title"/>
          </p:nvPr>
        </p:nvSpPr>
        <p:spPr>
          <a:prstGeom prst="rect">
            <a:avLst/>
          </a:prstGeom>
        </p:spPr>
        <p:txBody>
          <a:bodyPr/>
          <a:lstStyle/>
          <a:p>
            <a:r>
              <a:t>Title Text</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2" name="Title Text"/>
          <p:cNvSpPr txBox="1">
            <a:spLocks noGrp="1"/>
          </p:cNvSpPr>
          <p:nvPr>
            <p:ph type="title"/>
          </p:nvPr>
        </p:nvSpPr>
        <p:spPr>
          <a:xfrm>
            <a:off x="1041400" y="3657600"/>
            <a:ext cx="10922000" cy="2438400"/>
          </a:xfrm>
          <a:prstGeom prst="rect">
            <a:avLst/>
          </a:prstGeom>
        </p:spPr>
        <p:txBody>
          <a:bodyPr/>
          <a:lstStyle/>
          <a:p>
            <a:r>
              <a:t>Title Text</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Center Al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0" name="Title Text"/>
          <p:cNvSpPr txBox="1">
            <a:spLocks noGrp="1"/>
          </p:cNvSpPr>
          <p:nvPr>
            <p:ph type="title"/>
          </p:nvPr>
        </p:nvSpPr>
        <p:spPr>
          <a:xfrm>
            <a:off x="1422400" y="3568700"/>
            <a:ext cx="10541000" cy="2628900"/>
          </a:xfrm>
          <a:prstGeom prst="rect">
            <a:avLst/>
          </a:prstGeom>
        </p:spPr>
        <p:txBody>
          <a:bodyPr/>
          <a:lstStyle>
            <a:lvl1pPr marL="0">
              <a:lnSpc>
                <a:spcPct val="100000"/>
              </a:lnSpc>
              <a:defRPr sz="7600" b="1">
                <a:solidFill>
                  <a:srgbClr val="DEDDDE"/>
                </a:solidFill>
              </a:defRPr>
            </a:lvl1pPr>
          </a:lstStyle>
          <a:p>
            <a:r>
              <a:t>Title Text</a:t>
            </a:r>
          </a:p>
        </p:txBody>
      </p:sp>
      <p:sp>
        <p:nvSpPr>
          <p:cNvPr id="71" name="Slide Number"/>
          <p:cNvSpPr txBox="1">
            <a:spLocks noGrp="1"/>
          </p:cNvSpPr>
          <p:nvPr>
            <p:ph type="sldNum" sz="quarter" idx="2"/>
          </p:nvPr>
        </p:nvSpPr>
        <p:spPr>
          <a:xfrm>
            <a:off x="6349972" y="9474200"/>
            <a:ext cx="312069" cy="298984"/>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8" name="Line"/>
          <p:cNvSpPr/>
          <p:nvPr/>
        </p:nvSpPr>
        <p:spPr>
          <a:xfrm>
            <a:off x="278468" y="89154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79" name="Line"/>
          <p:cNvSpPr/>
          <p:nvPr/>
        </p:nvSpPr>
        <p:spPr>
          <a:xfrm>
            <a:off x="5256868" y="8902701"/>
            <a:ext cx="1" cy="596899"/>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0" name="Line"/>
          <p:cNvSpPr/>
          <p:nvPr/>
        </p:nvSpPr>
        <p:spPr>
          <a:xfrm>
            <a:off x="278468" y="7188200"/>
            <a:ext cx="12459504" cy="2"/>
          </a:xfrm>
          <a:prstGeom prst="line">
            <a:avLst/>
          </a:prstGeom>
          <a:ln w="25400">
            <a:solidFill>
              <a:srgbClr val="A2A1A6"/>
            </a:solidFill>
            <a:miter lim="400000"/>
          </a:ln>
        </p:spPr>
        <p:txBody>
          <a:bodyPr lIns="0" tIns="0" rIns="0" bIns="0"/>
          <a:lstStyle/>
          <a:p>
            <a:pPr algn="l" defTabSz="457200">
              <a:defRPr sz="1200" b="0" cap="none">
                <a:solidFill>
                  <a:srgbClr val="000000"/>
                </a:solidFill>
              </a:defRPr>
            </a:pPr>
            <a:endParaRPr/>
          </a:p>
        </p:txBody>
      </p:sp>
      <p:sp>
        <p:nvSpPr>
          <p:cNvPr id="81" name="PROJECT"/>
          <p:cNvSpPr txBox="1">
            <a:spLocks noGrp="1"/>
          </p:cNvSpPr>
          <p:nvPr>
            <p:ph type="body" sz="quarter" idx="21"/>
          </p:nvPr>
        </p:nvSpPr>
        <p:spPr>
          <a:xfrm>
            <a:off x="339858" y="7200900"/>
            <a:ext cx="119401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PROJECT</a:t>
            </a:r>
          </a:p>
        </p:txBody>
      </p:sp>
      <p:sp>
        <p:nvSpPr>
          <p:cNvPr id="82" name="DATE"/>
          <p:cNvSpPr txBox="1">
            <a:spLocks noGrp="1"/>
          </p:cNvSpPr>
          <p:nvPr>
            <p:ph type="body" sz="quarter" idx="22"/>
          </p:nvPr>
        </p:nvSpPr>
        <p:spPr>
          <a:xfrm>
            <a:off x="339908" y="8915400"/>
            <a:ext cx="719622"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DATE</a:t>
            </a:r>
          </a:p>
        </p:txBody>
      </p:sp>
      <p:sp>
        <p:nvSpPr>
          <p:cNvPr id="83" name="CLIENT"/>
          <p:cNvSpPr txBox="1">
            <a:spLocks noGrp="1"/>
          </p:cNvSpPr>
          <p:nvPr>
            <p:ph type="body" sz="quarter" idx="23"/>
          </p:nvPr>
        </p:nvSpPr>
        <p:spPr>
          <a:xfrm>
            <a:off x="5318308" y="8915400"/>
            <a:ext cx="939739" cy="368300"/>
          </a:xfrm>
          <a:prstGeom prst="rect">
            <a:avLst/>
          </a:prstGeom>
        </p:spPr>
        <p:txBody>
          <a:bodyPr wrap="none">
            <a:spAutoFit/>
          </a:bodyPr>
          <a:lstStyle>
            <a:lvl1pPr marL="0" indent="0">
              <a:spcBef>
                <a:spcPts val="0"/>
              </a:spcBef>
              <a:buSzTx/>
              <a:buNone/>
              <a:defRPr sz="1800" b="1" cap="all">
                <a:solidFill>
                  <a:srgbClr val="72707B"/>
                </a:solidFill>
              </a:defRPr>
            </a:lvl1pPr>
          </a:lstStyle>
          <a:p>
            <a:r>
              <a:t>CLIENT</a:t>
            </a:r>
          </a:p>
        </p:txBody>
      </p:sp>
      <p:sp>
        <p:nvSpPr>
          <p:cNvPr id="84" name="DATE"/>
          <p:cNvSpPr txBox="1">
            <a:spLocks noGrp="1"/>
          </p:cNvSpPr>
          <p:nvPr>
            <p:ph type="body" sz="quarter" idx="24"/>
          </p:nvPr>
        </p:nvSpPr>
        <p:spPr>
          <a:xfrm>
            <a:off x="1419408" y="8909050"/>
            <a:ext cx="1190427"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DATE</a:t>
            </a:r>
          </a:p>
        </p:txBody>
      </p:sp>
      <p:sp>
        <p:nvSpPr>
          <p:cNvPr id="85" name="NAME"/>
          <p:cNvSpPr txBox="1">
            <a:spLocks noGrp="1"/>
          </p:cNvSpPr>
          <p:nvPr>
            <p:ph type="body" sz="quarter" idx="25"/>
          </p:nvPr>
        </p:nvSpPr>
        <p:spPr>
          <a:xfrm>
            <a:off x="6359707" y="8909050"/>
            <a:ext cx="1310880" cy="584200"/>
          </a:xfrm>
          <a:prstGeom prst="rect">
            <a:avLst/>
          </a:prstGeom>
        </p:spPr>
        <p:txBody>
          <a:bodyPr wrap="none">
            <a:spAutoFit/>
          </a:bodyPr>
          <a:lstStyle>
            <a:lvl1pPr marL="0" indent="0">
              <a:spcBef>
                <a:spcPts val="0"/>
              </a:spcBef>
              <a:buSzTx/>
              <a:buNone/>
              <a:defRPr sz="3200" b="1" cap="all">
                <a:solidFill>
                  <a:srgbClr val="6696B6"/>
                </a:solidFill>
              </a:defRPr>
            </a:lvl1pPr>
          </a:lstStyle>
          <a:p>
            <a:r>
              <a:t>NAME</a:t>
            </a:r>
          </a:p>
        </p:txBody>
      </p:sp>
      <p:sp>
        <p:nvSpPr>
          <p:cNvPr id="86" name="Image"/>
          <p:cNvSpPr>
            <a:spLocks noGrp="1"/>
          </p:cNvSpPr>
          <p:nvPr>
            <p:ph type="pic" sz="half" idx="26"/>
          </p:nvPr>
        </p:nvSpPr>
        <p:spPr>
          <a:xfrm>
            <a:off x="368300" y="101600"/>
            <a:ext cx="4851400" cy="7277100"/>
          </a:xfrm>
          <a:prstGeom prst="rect">
            <a:avLst/>
          </a:prstGeom>
        </p:spPr>
        <p:txBody>
          <a:bodyPr lIns="91439" tIns="45719" rIns="91439" bIns="45719" anchor="t"/>
          <a:lstStyle/>
          <a:p>
            <a:endParaRPr/>
          </a:p>
        </p:txBody>
      </p:sp>
      <p:sp>
        <p:nvSpPr>
          <p:cNvPr id="87" name="Image"/>
          <p:cNvSpPr>
            <a:spLocks noGrp="1"/>
          </p:cNvSpPr>
          <p:nvPr>
            <p:ph type="pic" sz="half" idx="27"/>
          </p:nvPr>
        </p:nvSpPr>
        <p:spPr>
          <a:xfrm>
            <a:off x="7785100" y="101600"/>
            <a:ext cx="4851400" cy="7277100"/>
          </a:xfrm>
          <a:prstGeom prst="rect">
            <a:avLst/>
          </a:prstGeom>
        </p:spPr>
        <p:txBody>
          <a:bodyPr lIns="91439" tIns="45719" rIns="91439" bIns="45719" anchor="t"/>
          <a:lstStyle/>
          <a:p>
            <a:endParaRPr/>
          </a:p>
        </p:txBody>
      </p:sp>
      <p:sp>
        <p:nvSpPr>
          <p:cNvPr id="88" name="Image"/>
          <p:cNvSpPr>
            <a:spLocks noGrp="1"/>
          </p:cNvSpPr>
          <p:nvPr>
            <p:ph type="pic" sz="quarter" idx="28"/>
          </p:nvPr>
        </p:nvSpPr>
        <p:spPr>
          <a:xfrm>
            <a:off x="5295900" y="228600"/>
            <a:ext cx="2413000" cy="3619500"/>
          </a:xfrm>
          <a:prstGeom prst="rect">
            <a:avLst/>
          </a:prstGeom>
        </p:spPr>
        <p:txBody>
          <a:bodyPr lIns="91439" tIns="45719" rIns="91439" bIns="45719" anchor="t"/>
          <a:lstStyle/>
          <a:p>
            <a:endParaRPr/>
          </a:p>
        </p:txBody>
      </p:sp>
      <p:sp>
        <p:nvSpPr>
          <p:cNvPr id="89" name="Image"/>
          <p:cNvSpPr>
            <a:spLocks noGrp="1"/>
          </p:cNvSpPr>
          <p:nvPr>
            <p:ph type="pic" sz="quarter" idx="29"/>
          </p:nvPr>
        </p:nvSpPr>
        <p:spPr>
          <a:xfrm>
            <a:off x="5295900" y="3619500"/>
            <a:ext cx="2413000" cy="3619500"/>
          </a:xfrm>
          <a:prstGeom prst="rect">
            <a:avLst/>
          </a:prstGeom>
        </p:spPr>
        <p:txBody>
          <a:bodyPr lIns="91439" tIns="45719" rIns="91439" bIns="45719" anchor="t"/>
          <a:lstStyle/>
          <a:p>
            <a:endParaRPr/>
          </a:p>
        </p:txBody>
      </p:sp>
      <p:sp>
        <p:nvSpPr>
          <p:cNvPr id="90" name="Title Text"/>
          <p:cNvSpPr txBox="1">
            <a:spLocks noGrp="1"/>
          </p:cNvSpPr>
          <p:nvPr>
            <p:ph type="title"/>
          </p:nvPr>
        </p:nvSpPr>
        <p:spPr>
          <a:xfrm>
            <a:off x="1422400" y="7099300"/>
            <a:ext cx="10845800" cy="1028700"/>
          </a:xfrm>
          <a:prstGeom prst="rect">
            <a:avLst/>
          </a:prstGeom>
        </p:spPr>
        <p:txBody>
          <a:bodyPr anchor="b"/>
          <a:lstStyle>
            <a:lvl1pPr marL="0">
              <a:lnSpc>
                <a:spcPct val="100000"/>
              </a:lnSpc>
              <a:defRPr sz="7400" b="1" cap="all">
                <a:solidFill>
                  <a:srgbClr val="DEDDDE"/>
                </a:solidFill>
              </a:defRPr>
            </a:lvl1pPr>
          </a:lstStyle>
          <a:p>
            <a:r>
              <a:t>Title Text</a:t>
            </a:r>
          </a:p>
        </p:txBody>
      </p:sp>
      <p:sp>
        <p:nvSpPr>
          <p:cNvPr id="91" name="Body Level One…"/>
          <p:cNvSpPr txBox="1">
            <a:spLocks noGrp="1"/>
          </p:cNvSpPr>
          <p:nvPr>
            <p:ph type="body" sz="quarter" idx="1"/>
          </p:nvPr>
        </p:nvSpPr>
        <p:spPr>
          <a:xfrm>
            <a:off x="1422400" y="8115300"/>
            <a:ext cx="10845800" cy="749300"/>
          </a:xfrm>
          <a:prstGeom prst="rect">
            <a:avLst/>
          </a:prstGeom>
        </p:spPr>
        <p:txBody>
          <a:bodyPr anchor="t"/>
          <a:lstStyle>
            <a:lvl1pPr marL="0" indent="0">
              <a:spcBef>
                <a:spcPts val="0"/>
              </a:spcBef>
              <a:buSzTx/>
              <a:buNone/>
              <a:defRPr sz="4600" b="1" cap="all">
                <a:solidFill>
                  <a:srgbClr val="DEDDDE"/>
                </a:solidFill>
              </a:defRPr>
            </a:lvl1pPr>
            <a:lvl2pPr marL="0" indent="0">
              <a:spcBef>
                <a:spcPts val="0"/>
              </a:spcBef>
              <a:buSzTx/>
              <a:buNone/>
              <a:defRPr sz="4600" b="1" cap="all">
                <a:solidFill>
                  <a:srgbClr val="DEDDDE"/>
                </a:solidFill>
              </a:defRPr>
            </a:lvl2pPr>
            <a:lvl3pPr marL="0" indent="0">
              <a:spcBef>
                <a:spcPts val="0"/>
              </a:spcBef>
              <a:buSzTx/>
              <a:buNone/>
              <a:defRPr sz="4600" b="1" cap="all">
                <a:solidFill>
                  <a:srgbClr val="DEDDDE"/>
                </a:solidFill>
              </a:defRPr>
            </a:lvl3pPr>
            <a:lvl4pPr marL="0" indent="0">
              <a:spcBef>
                <a:spcPts val="0"/>
              </a:spcBef>
              <a:buSzTx/>
              <a:buNone/>
              <a:defRPr sz="4600" b="1" cap="all">
                <a:solidFill>
                  <a:srgbClr val="DEDDDE"/>
                </a:solidFill>
              </a:defRPr>
            </a:lvl4pPr>
            <a:lvl5pPr marL="0" indent="0">
              <a:spcBef>
                <a:spcPts val="0"/>
              </a:spcBef>
              <a:buSzTx/>
              <a:buNone/>
              <a:defRPr sz="4600" b="1" cap="all">
                <a:solidFill>
                  <a:srgbClr val="DEDDDE"/>
                </a:solidFill>
              </a:defRPr>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1"/>
          <a:srcRect/>
          <a:stretch>
            <a:fillRect/>
          </a:stretch>
        </a:blipFill>
        <a:effectLst/>
      </p:bgPr>
    </p:bg>
    <p:spTree>
      <p:nvGrpSpPr>
        <p:cNvPr id="1" name=""/>
        <p:cNvGrpSpPr/>
        <p:nvPr/>
      </p:nvGrpSpPr>
      <p:grpSpPr>
        <a:xfrm>
          <a:off x="0" y="0"/>
          <a:ext cx="0" cy="0"/>
          <a:chOff x="0" y="0"/>
          <a:chExt cx="0" cy="0"/>
        </a:xfrm>
      </p:grpSpPr>
      <p:sp>
        <p:nvSpPr>
          <p:cNvPr id="2" name="Rectangle"/>
          <p:cNvSpPr/>
          <p:nvPr/>
        </p:nvSpPr>
        <p:spPr>
          <a:xfrm>
            <a:off x="283843" y="279400"/>
            <a:ext cx="12446001" cy="9220200"/>
          </a:xfrm>
          <a:prstGeom prst="rect">
            <a:avLst/>
          </a:prstGeom>
          <a:ln w="25400">
            <a:solidFill>
              <a:srgbClr val="A2A1A6"/>
            </a:solidFill>
            <a:miter lim="400000"/>
          </a:ln>
        </p:spPr>
        <p:txBody>
          <a:bodyPr lIns="50800" tIns="50800" rIns="50800" bIns="50800" anchor="ctr"/>
          <a:lstStyle/>
          <a:p>
            <a:pPr>
              <a:defRPr sz="4000" b="0" cap="none">
                <a:solidFill>
                  <a:srgbClr val="FFFFFF"/>
                </a:solidFill>
                <a:effectLst>
                  <a:outerShdw blurRad="38100" dist="12700" dir="5400000" rotWithShape="0">
                    <a:srgbClr val="000000">
                      <a:alpha val="50000"/>
                    </a:srgbClr>
                  </a:outerShdw>
                </a:effectLst>
              </a:defRPr>
            </a:pPr>
            <a:endParaRPr/>
          </a:p>
        </p:txBody>
      </p:sp>
      <p:sp>
        <p:nvSpPr>
          <p:cNvPr id="3" name="Body Level One…"/>
          <p:cNvSpPr txBox="1">
            <a:spLocks noGrp="1"/>
          </p:cNvSpPr>
          <p:nvPr>
            <p:ph type="body" idx="1"/>
          </p:nvPr>
        </p:nvSpPr>
        <p:spPr>
          <a:xfrm>
            <a:off x="1041400" y="1473200"/>
            <a:ext cx="10922000" cy="6807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buBlip>
                <a:blip r:embed="rId32"/>
              </a:buBlip>
            </a:lvl1pPr>
            <a:lvl2pPr>
              <a:buBlip>
                <a:blip r:embed="rId32"/>
              </a:buBlip>
            </a:lvl2pPr>
            <a:lvl3pPr>
              <a:buBlip>
                <a:blip r:embed="rId32"/>
              </a:buBlip>
            </a:lvl3pPr>
            <a:lvl4pPr>
              <a:buBlip>
                <a:blip r:embed="rId32"/>
              </a:buBlip>
            </a:lvl4pPr>
            <a:lvl5pPr>
              <a:buBlip>
                <a:blip r:embed="rId32"/>
              </a:buBlip>
            </a:lvl5pPr>
          </a:lstStyle>
          <a:p>
            <a:r>
              <a:t>Body Level One</a:t>
            </a:r>
          </a:p>
          <a:p>
            <a:pPr lvl="1"/>
            <a:r>
              <a:t>Body Level Two</a:t>
            </a:r>
          </a:p>
          <a:p>
            <a:pPr lvl="2"/>
            <a:r>
              <a:t>Body Level Three</a:t>
            </a:r>
          </a:p>
          <a:p>
            <a:pPr lvl="3"/>
            <a:r>
              <a:t>Body Level Four</a:t>
            </a:r>
          </a:p>
          <a:p>
            <a:pPr lvl="4"/>
            <a:r>
              <a:t>Body Level Five</a:t>
            </a:r>
          </a:p>
        </p:txBody>
      </p:sp>
      <p:sp>
        <p:nvSpPr>
          <p:cNvPr id="4" name="Title Text"/>
          <p:cNvSpPr txBox="1">
            <a:spLocks noGrp="1"/>
          </p:cNvSpPr>
          <p:nvPr>
            <p:ph type="title"/>
          </p:nvPr>
        </p:nvSpPr>
        <p:spPr>
          <a:xfrm>
            <a:off x="1041400" y="254000"/>
            <a:ext cx="10922000" cy="2438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r>
              <a:t>Title Text</a:t>
            </a:r>
          </a:p>
        </p:txBody>
      </p:sp>
      <p:sp>
        <p:nvSpPr>
          <p:cNvPr id="5" name="Slide Number"/>
          <p:cNvSpPr txBox="1">
            <a:spLocks noGrp="1"/>
          </p:cNvSpPr>
          <p:nvPr>
            <p:ph type="sldNum" sz="quarter" idx="2"/>
          </p:nvPr>
        </p:nvSpPr>
        <p:spPr>
          <a:xfrm>
            <a:off x="6352716" y="9474200"/>
            <a:ext cx="312068" cy="298984"/>
          </a:xfrm>
          <a:prstGeom prst="rect">
            <a:avLst/>
          </a:prstGeom>
          <a:ln w="12700">
            <a:miter lim="400000"/>
          </a:ln>
        </p:spPr>
        <p:txBody>
          <a:bodyPr wrap="none" lIns="50800" tIns="50800" rIns="50800" bIns="50800">
            <a:spAutoFit/>
          </a:bodyPr>
          <a:lstStyle>
            <a:lvl1pPr>
              <a:defRPr sz="1400" b="0" cap="none"/>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p:txStyles>
    <p:titleStyle>
      <a:lvl1pPr marL="408432" marR="0" indent="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1pPr>
      <a:lvl2pPr marL="408432" marR="0" indent="2286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2pPr>
      <a:lvl3pPr marL="408432" marR="0" indent="4572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3pPr>
      <a:lvl4pPr marL="408432" marR="0" indent="685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4pPr>
      <a:lvl5pPr marL="408432" marR="0" indent="9144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5pPr>
      <a:lvl6pPr marL="408432" marR="0" indent="11430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6pPr>
      <a:lvl7pPr marL="408432" marR="0" indent="13715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7pPr>
      <a:lvl8pPr marL="408432" marR="0" indent="1600199"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8pPr>
      <a:lvl9pPr marL="408432" marR="0" indent="1828800" algn="l" defTabSz="584200" rtl="0" latinLnBrk="0">
        <a:lnSpc>
          <a:spcPct val="90000"/>
        </a:lnSpc>
        <a:spcBef>
          <a:spcPts val="0"/>
        </a:spcBef>
        <a:spcAft>
          <a:spcPts val="0"/>
        </a:spcAft>
        <a:buClrTx/>
        <a:buSzTx/>
        <a:buFontTx/>
        <a:buNone/>
        <a:tabLst/>
        <a:defRPr sz="7800" b="0" i="0" u="none" strike="noStrike" cap="none" spc="0" baseline="0">
          <a:solidFill>
            <a:srgbClr val="5C89A5"/>
          </a:solidFill>
          <a:uFillTx/>
          <a:latin typeface="+mn-lt"/>
          <a:ea typeface="+mn-ea"/>
          <a:cs typeface="+mn-cs"/>
          <a:sym typeface="Arial"/>
        </a:defRPr>
      </a:lvl9pPr>
    </p:titleStyle>
    <p:bodyStyle>
      <a:lvl1pPr marL="431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1pPr>
      <a:lvl2pPr marL="876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2pPr>
      <a:lvl3pPr marL="1320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3pPr>
      <a:lvl4pPr marL="1765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4pPr>
      <a:lvl5pPr marL="2209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5pPr>
      <a:lvl6pPr marL="2654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6pPr>
      <a:lvl7pPr marL="3098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7pPr>
      <a:lvl8pPr marL="35433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8pPr>
      <a:lvl9pPr marL="3987800" marR="0" indent="-431800" algn="l" defTabSz="584200" rtl="0" latinLnBrk="0">
        <a:lnSpc>
          <a:spcPct val="100000"/>
        </a:lnSpc>
        <a:spcBef>
          <a:spcPts val="4800"/>
        </a:spcBef>
        <a:spcAft>
          <a:spcPts val="0"/>
        </a:spcAft>
        <a:buClrTx/>
        <a:buSzPct val="50000"/>
        <a:buFontTx/>
        <a:buBlip>
          <a:blip r:embed="rId32"/>
        </a:buBlip>
        <a:tabLst/>
        <a:defRPr sz="3600" b="0" i="0" u="none" strike="noStrike" cap="none" spc="0" baseline="0">
          <a:solidFill>
            <a:srgbClr val="777775"/>
          </a:solidFill>
          <a:uFillTx/>
          <a:latin typeface="+mn-lt"/>
          <a:ea typeface="+mn-ea"/>
          <a:cs typeface="+mn-cs"/>
          <a:sym typeface="Arial"/>
        </a:defRPr>
      </a:lvl9pPr>
    </p:bodyStyle>
    <p:otherStyle>
      <a:lvl1pPr marL="0" marR="0" indent="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1pPr>
      <a:lvl2pPr marL="0" marR="0" indent="228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2pPr>
      <a:lvl3pPr marL="0" marR="0" indent="457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3pPr>
      <a:lvl4pPr marL="0" marR="0" indent="685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4pPr>
      <a:lvl5pPr marL="0" marR="0" indent="9144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5pPr>
      <a:lvl6pPr marL="0" marR="0" indent="11430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6pPr>
      <a:lvl7pPr marL="0" marR="0" indent="13716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7pPr>
      <a:lvl8pPr marL="0" marR="0" indent="16002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8pPr>
      <a:lvl9pPr marL="0" marR="0" indent="1828800" algn="ctr" defTabSz="58420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8.jpeg"/><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66.jpeg"/><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66.jpeg"/><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jpeg"/><Relationship Id="rId1" Type="http://schemas.openxmlformats.org/officeDocument/2006/relationships/slideLayout" Target="../slideLayouts/slideLayout16.xml"/></Relationships>
</file>

<file path=ppt/slides/_rels/slide10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jpeg"/><Relationship Id="rId1" Type="http://schemas.openxmlformats.org/officeDocument/2006/relationships/slideLayout" Target="../slideLayouts/slideLayout16.xml"/></Relationships>
</file>

<file path=ppt/slides/_rels/slide10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8.jpeg"/><Relationship Id="rId1" Type="http://schemas.openxmlformats.org/officeDocument/2006/relationships/slideLayout" Target="../slideLayouts/slideLayout16.xml"/></Relationships>
</file>

<file path=ppt/slides/_rels/slide10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78.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78.jpeg"/><Relationship Id="rId1" Type="http://schemas.openxmlformats.org/officeDocument/2006/relationships/slideLayout" Target="../slideLayouts/slideLayout16.xml"/></Relationships>
</file>

<file path=ppt/slides/_rels/slide1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hyperlink" Target="http://www.wayoflife.or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6.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6.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16.xml"/><Relationship Id="rId4" Type="http://schemas.openxmlformats.org/officeDocument/2006/relationships/image" Target="../media/image54.jpeg"/></Relationships>
</file>

<file path=ppt/slides/_rels/slide6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6.xml"/></Relationships>
</file>

<file path=ppt/slides/_rels/slide9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hyperlink" Target="http://www.wayoflife.org" TargetMode="External"/><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eg"/><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eg"/><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eg"/><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8.jpeg"/><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 </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Pr u="sng"/>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326"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327"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 name="At Sinai, God also gave Israel THE TABERNACLE."/>
          <p:cNvSpPr txBox="1"/>
          <p:nvPr/>
        </p:nvSpPr>
        <p:spPr>
          <a:xfrm>
            <a:off x="1652405" y="7650788"/>
            <a:ext cx="9699990"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At Sinai, God also gave Israel </a:t>
            </a:r>
            <a:r>
              <a:rPr>
                <a:solidFill>
                  <a:srgbClr val="FFFFFF"/>
                </a:solidFill>
              </a:rPr>
              <a:t>THE TABERNACLE</a:t>
            </a:r>
            <a:r>
              <a:t>.</a:t>
            </a:r>
          </a:p>
        </p:txBody>
      </p:sp>
      <p:grpSp>
        <p:nvGrpSpPr>
          <p:cNvPr id="378" name="tabernacle01 - Version 2.jpg"/>
          <p:cNvGrpSpPr/>
          <p:nvPr/>
        </p:nvGrpSpPr>
        <p:grpSpPr>
          <a:xfrm>
            <a:off x="1388190" y="534029"/>
            <a:ext cx="10228420" cy="6852872"/>
            <a:chOff x="0" y="0"/>
            <a:chExt cx="10228419" cy="6852870"/>
          </a:xfrm>
        </p:grpSpPr>
        <p:pic>
          <p:nvPicPr>
            <p:cNvPr id="377" name="tabernacle01 - Version 2.jpg" descr="tabernacle01 - Version 2.jpg"/>
            <p:cNvPicPr>
              <a:picLocks noChangeAspect="1"/>
            </p:cNvPicPr>
            <p:nvPr/>
          </p:nvPicPr>
          <p:blipFill>
            <a:blip r:embed="rId2"/>
            <a:srcRect t="3364" b="3364"/>
            <a:stretch>
              <a:fillRect/>
            </a:stretch>
          </p:blipFill>
          <p:spPr>
            <a:xfrm>
              <a:off x="76200" y="63500"/>
              <a:ext cx="10088720" cy="6713171"/>
            </a:xfrm>
            <a:prstGeom prst="rect">
              <a:avLst/>
            </a:prstGeom>
            <a:ln>
              <a:noFill/>
            </a:ln>
            <a:effectLst/>
          </p:spPr>
        </p:pic>
        <p:pic>
          <p:nvPicPr>
            <p:cNvPr id="376" name="tabernacle01 - Version 2.jpg" descr="tabernacle01 - Version 2.jpg"/>
            <p:cNvPicPr>
              <a:picLocks/>
            </p:cNvPicPr>
            <p:nvPr/>
          </p:nvPicPr>
          <p:blipFill>
            <a:blip r:embed="rId3"/>
            <a:stretch>
              <a:fillRect/>
            </a:stretch>
          </p:blipFill>
          <p:spPr>
            <a:xfrm>
              <a:off x="-1" y="-1"/>
              <a:ext cx="10228421" cy="6852872"/>
            </a:xfrm>
            <a:prstGeom prst="rect">
              <a:avLst/>
            </a:prstGeom>
            <a:effectLst/>
          </p:spPr>
        </p:pic>
      </p:grpSp>
    </p:spTree>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 name="In their hearts, the Israelites had not left Egypt (Ac. 7:39). Nominal Christians are in the same condition. They profess Christ with their mouths but their hearts have never left the world. They haven’t repented and been born again. They have adopted Ch"/>
          <p:cNvSpPr txBox="1"/>
          <p:nvPr/>
        </p:nvSpPr>
        <p:spPr>
          <a:xfrm>
            <a:off x="792790" y="1440979"/>
            <a:ext cx="5077786" cy="73489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defTabSz="554990">
              <a:lnSpc>
                <a:spcPct val="110000"/>
              </a:lnSpc>
              <a:defRPr sz="3230" cap="none">
                <a:solidFill>
                  <a:srgbClr val="94E3FE"/>
                </a:solidFill>
              </a:defRPr>
            </a:lvl1pPr>
          </a:lstStyle>
          <a:p>
            <a:r>
              <a:t>In their hearts, the Israelites had not left Egypt (Ac. 7:39). Nominal Christians are in the same condition. They profess Christ with their mouths but their hearts have never left the world. They haven’t repented and been born again. They have adopted Christ as a new religion rather than as a new life.</a:t>
            </a:r>
          </a:p>
        </p:txBody>
      </p:sp>
      <p:grpSp>
        <p:nvGrpSpPr>
          <p:cNvPr id="720" name="Louvre misc 481.jpg"/>
          <p:cNvGrpSpPr/>
          <p:nvPr/>
        </p:nvGrpSpPr>
        <p:grpSpPr>
          <a:xfrm>
            <a:off x="6442287" y="787400"/>
            <a:ext cx="5930901" cy="7849878"/>
            <a:chOff x="0" y="0"/>
            <a:chExt cx="5930900" cy="7849877"/>
          </a:xfrm>
        </p:grpSpPr>
        <p:pic>
          <p:nvPicPr>
            <p:cNvPr id="719" name="Louvre misc 481.jpg" descr="Louvre misc 481.jpg"/>
            <p:cNvPicPr>
              <a:picLocks noChangeAspect="1"/>
            </p:cNvPicPr>
            <p:nvPr/>
          </p:nvPicPr>
          <p:blipFill>
            <a:blip r:embed="rId2"/>
            <a:srcRect l="20751" r="2480"/>
            <a:stretch>
              <a:fillRect/>
            </a:stretch>
          </p:blipFill>
          <p:spPr>
            <a:xfrm>
              <a:off x="76200" y="63500"/>
              <a:ext cx="5791200" cy="7708900"/>
            </a:xfrm>
            <a:prstGeom prst="rect">
              <a:avLst/>
            </a:prstGeom>
            <a:ln>
              <a:noFill/>
            </a:ln>
            <a:effectLst/>
          </p:spPr>
        </p:pic>
        <p:pic>
          <p:nvPicPr>
            <p:cNvPr id="718" name="Louvre misc 481.jpg" descr="Louvre misc 481.jpg"/>
            <p:cNvPicPr>
              <a:picLocks/>
            </p:cNvPicPr>
            <p:nvPr/>
          </p:nvPicPr>
          <p:blipFill>
            <a:blip r:embed="rId3"/>
            <a:stretch>
              <a:fillRect/>
            </a:stretch>
          </p:blipFill>
          <p:spPr>
            <a:xfrm>
              <a:off x="0" y="0"/>
              <a:ext cx="5930900" cy="7849878"/>
            </a:xfrm>
            <a:prstGeom prst="rect">
              <a:avLst/>
            </a:prstGeom>
            <a:effectLst/>
          </p:spPr>
        </p:pic>
      </p:grpSp>
    </p:spTree>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 name="Aaron followed the people instead of leading them (Ex. 32:1-2, 21-24). He feared the people more than he feared God. See Pr. 29:25. Many pastors are guilty of this sin."/>
          <p:cNvSpPr txBox="1"/>
          <p:nvPr/>
        </p:nvSpPr>
        <p:spPr>
          <a:xfrm>
            <a:off x="1012432" y="1558444"/>
            <a:ext cx="4812276" cy="663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Aaron followed the people instead of leading them (Ex. 32:1-2, 21-24). He feared the people more than he feared God. See Pr. 29:25. Many pastors are guilty of this sin.</a:t>
            </a:r>
          </a:p>
        </p:txBody>
      </p:sp>
      <p:grpSp>
        <p:nvGrpSpPr>
          <p:cNvPr id="725" name="Golden-calf-2.jpg"/>
          <p:cNvGrpSpPr/>
          <p:nvPr/>
        </p:nvGrpSpPr>
        <p:grpSpPr>
          <a:xfrm>
            <a:off x="6442287" y="1521897"/>
            <a:ext cx="5379212" cy="7115381"/>
            <a:chOff x="0" y="0"/>
            <a:chExt cx="5379211" cy="7115380"/>
          </a:xfrm>
        </p:grpSpPr>
        <p:pic>
          <p:nvPicPr>
            <p:cNvPr id="724" name="Golden-calf-2.jpg" descr="Golden-calf-2.jpg"/>
            <p:cNvPicPr>
              <a:picLocks noChangeAspect="1"/>
            </p:cNvPicPr>
            <p:nvPr/>
          </p:nvPicPr>
          <p:blipFill>
            <a:blip r:embed="rId2"/>
            <a:srcRect l="24057" r="33692"/>
            <a:stretch>
              <a:fillRect/>
            </a:stretch>
          </p:blipFill>
          <p:spPr>
            <a:xfrm>
              <a:off x="76200" y="63500"/>
              <a:ext cx="5239512" cy="6975681"/>
            </a:xfrm>
            <a:prstGeom prst="rect">
              <a:avLst/>
            </a:prstGeom>
            <a:ln>
              <a:noFill/>
            </a:ln>
            <a:effectLst/>
          </p:spPr>
        </p:pic>
        <p:pic>
          <p:nvPicPr>
            <p:cNvPr id="723" name="Golden-calf-2.jpg" descr="Golden-calf-2.jpg"/>
            <p:cNvPicPr>
              <a:picLocks/>
            </p:cNvPicPr>
            <p:nvPr/>
          </p:nvPicPr>
          <p:blipFill>
            <a:blip r:embed="rId3"/>
            <a:stretch>
              <a:fillRect/>
            </a:stretch>
          </p:blipFill>
          <p:spPr>
            <a:xfrm>
              <a:off x="-1" y="0"/>
              <a:ext cx="5379213" cy="7115381"/>
            </a:xfrm>
            <a:prstGeom prst="rect">
              <a:avLst/>
            </a:prstGeom>
            <a:effectLst/>
          </p:spPr>
        </p:pic>
      </p:grpSp>
    </p:spTree>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 name="Aaron refused to take responsibility for his actions. He made excuses. He instructed the people to bring the gold ornaments and he made them naked (Ex. 32:2, 25), yet he blamed the people (Ex. 32:22)."/>
          <p:cNvSpPr txBox="1"/>
          <p:nvPr/>
        </p:nvSpPr>
        <p:spPr>
          <a:xfrm>
            <a:off x="735243" y="1558444"/>
            <a:ext cx="4812276" cy="663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Aaron refused to take responsibility for his actions. He made excuses. He instructed the people to bring the gold ornaments and he made them naked (Ex. 32:2, 25), yet he blamed the people (Ex. 32:22).</a:t>
            </a:r>
          </a:p>
        </p:txBody>
      </p:sp>
      <p:grpSp>
        <p:nvGrpSpPr>
          <p:cNvPr id="730" name="Golden-calf-2.jpg"/>
          <p:cNvGrpSpPr/>
          <p:nvPr/>
        </p:nvGrpSpPr>
        <p:grpSpPr>
          <a:xfrm>
            <a:off x="6442287" y="1521897"/>
            <a:ext cx="5379212" cy="7115381"/>
            <a:chOff x="0" y="0"/>
            <a:chExt cx="5379211" cy="7115380"/>
          </a:xfrm>
        </p:grpSpPr>
        <p:pic>
          <p:nvPicPr>
            <p:cNvPr id="729" name="Golden-calf-2.jpg" descr="Golden-calf-2.jpg"/>
            <p:cNvPicPr>
              <a:picLocks noChangeAspect="1"/>
            </p:cNvPicPr>
            <p:nvPr/>
          </p:nvPicPr>
          <p:blipFill>
            <a:blip r:embed="rId2"/>
            <a:srcRect l="24057" r="33692"/>
            <a:stretch>
              <a:fillRect/>
            </a:stretch>
          </p:blipFill>
          <p:spPr>
            <a:xfrm>
              <a:off x="76200" y="63500"/>
              <a:ext cx="5239512" cy="6975681"/>
            </a:xfrm>
            <a:prstGeom prst="rect">
              <a:avLst/>
            </a:prstGeom>
            <a:ln>
              <a:noFill/>
            </a:ln>
            <a:effectLst/>
          </p:spPr>
        </p:pic>
        <p:pic>
          <p:nvPicPr>
            <p:cNvPr id="728" name="Golden-calf-2.jpg" descr="Golden-calf-2.jpg"/>
            <p:cNvPicPr>
              <a:picLocks/>
            </p:cNvPicPr>
            <p:nvPr/>
          </p:nvPicPr>
          <p:blipFill>
            <a:blip r:embed="rId3"/>
            <a:stretch>
              <a:fillRect/>
            </a:stretch>
          </p:blipFill>
          <p:spPr>
            <a:xfrm>
              <a:off x="-1" y="0"/>
              <a:ext cx="5379213" cy="7115381"/>
            </a:xfrm>
            <a:prstGeom prst="rect">
              <a:avLst/>
            </a:prstGeom>
            <a:effectLst/>
          </p:spPr>
        </p:pic>
      </p:grpSp>
    </p:spTree>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 name="The calf worship had the marks of contemporary worship. The worship was directed to “the LORD” (Ex. 32:5), but it was patterned after the Egyptian culture (Ex. 32:4-6). The Israelites were worshipping Jehovah God with pagan methods, and it is not accepta"/>
          <p:cNvSpPr txBox="1"/>
          <p:nvPr/>
        </p:nvSpPr>
        <p:spPr>
          <a:xfrm>
            <a:off x="743710" y="844019"/>
            <a:ext cx="4917745" cy="77607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gn="l" defTabSz="554990">
              <a:lnSpc>
                <a:spcPct val="110000"/>
              </a:lnSpc>
              <a:defRPr sz="3230" cap="none">
                <a:solidFill>
                  <a:srgbClr val="94E3FE"/>
                </a:solidFill>
              </a:defRPr>
            </a:lvl1pPr>
          </a:lstStyle>
          <a:p>
            <a:r>
              <a:t>The calf worship had the marks of contemporary worship. The worship was directed to “the LORD” (Ex. 32:5), but it was patterned after the Egyptian culture (Ex. 32:4-6). The Israelites were worshipping Jehovah God with pagan methods, and it is not acceptable. We are not to be conformed to this world (Ro. 12:2).</a:t>
            </a:r>
          </a:p>
        </p:txBody>
      </p:sp>
      <p:grpSp>
        <p:nvGrpSpPr>
          <p:cNvPr id="735" name="golden-calf-3.jpg"/>
          <p:cNvGrpSpPr/>
          <p:nvPr/>
        </p:nvGrpSpPr>
        <p:grpSpPr>
          <a:xfrm>
            <a:off x="6303393" y="906040"/>
            <a:ext cx="5329976" cy="7636720"/>
            <a:chOff x="0" y="0"/>
            <a:chExt cx="5329975" cy="7636719"/>
          </a:xfrm>
        </p:grpSpPr>
        <p:pic>
          <p:nvPicPr>
            <p:cNvPr id="734" name="golden-calf-3.jpg" descr="golden-calf-3.jpg"/>
            <p:cNvPicPr>
              <a:picLocks noChangeAspect="1"/>
            </p:cNvPicPr>
            <p:nvPr/>
          </p:nvPicPr>
          <p:blipFill>
            <a:blip r:embed="rId2"/>
            <a:srcRect l="58279" t="12494" r="347"/>
            <a:stretch>
              <a:fillRect/>
            </a:stretch>
          </p:blipFill>
          <p:spPr>
            <a:xfrm>
              <a:off x="76200" y="63499"/>
              <a:ext cx="5190276" cy="7490570"/>
            </a:xfrm>
            <a:prstGeom prst="rect">
              <a:avLst/>
            </a:prstGeom>
            <a:ln>
              <a:noFill/>
            </a:ln>
            <a:effectLst/>
          </p:spPr>
        </p:pic>
        <p:pic>
          <p:nvPicPr>
            <p:cNvPr id="733" name="golden-calf-3.jpg" descr="golden-calf-3.jpg"/>
            <p:cNvPicPr>
              <a:picLocks/>
            </p:cNvPicPr>
            <p:nvPr/>
          </p:nvPicPr>
          <p:blipFill>
            <a:blip r:embed="rId3"/>
            <a:stretch>
              <a:fillRect/>
            </a:stretch>
          </p:blipFill>
          <p:spPr>
            <a:xfrm>
              <a:off x="-1" y="0"/>
              <a:ext cx="5329977" cy="7636720"/>
            </a:xfrm>
            <a:prstGeom prst="rect">
              <a:avLst/>
            </a:prstGeom>
            <a:effectLst/>
          </p:spPr>
        </p:pic>
      </p:grpSp>
    </p:spTree>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 name="The worship featured loud, sensual, unpeaceful music (Ex. 32:17-18)."/>
          <p:cNvSpPr txBox="1"/>
          <p:nvPr/>
        </p:nvSpPr>
        <p:spPr>
          <a:xfrm>
            <a:off x="726776" y="991607"/>
            <a:ext cx="4818131" cy="7465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worship featured loud, sensual, unpeaceful music (Ex. 32:17-18).</a:t>
            </a:r>
          </a:p>
        </p:txBody>
      </p:sp>
      <p:grpSp>
        <p:nvGrpSpPr>
          <p:cNvPr id="740" name="golden-calf-3.jpg"/>
          <p:cNvGrpSpPr/>
          <p:nvPr/>
        </p:nvGrpSpPr>
        <p:grpSpPr>
          <a:xfrm>
            <a:off x="6303393" y="906040"/>
            <a:ext cx="5329976" cy="7636720"/>
            <a:chOff x="0" y="0"/>
            <a:chExt cx="5329975" cy="7636719"/>
          </a:xfrm>
        </p:grpSpPr>
        <p:pic>
          <p:nvPicPr>
            <p:cNvPr id="739" name="golden-calf-3.jpg" descr="golden-calf-3.jpg"/>
            <p:cNvPicPr>
              <a:picLocks noChangeAspect="1"/>
            </p:cNvPicPr>
            <p:nvPr/>
          </p:nvPicPr>
          <p:blipFill>
            <a:blip r:embed="rId2"/>
            <a:srcRect l="58279" t="12494" r="347"/>
            <a:stretch>
              <a:fillRect/>
            </a:stretch>
          </p:blipFill>
          <p:spPr>
            <a:xfrm>
              <a:off x="76200" y="63499"/>
              <a:ext cx="5190276" cy="7490570"/>
            </a:xfrm>
            <a:prstGeom prst="rect">
              <a:avLst/>
            </a:prstGeom>
            <a:ln>
              <a:noFill/>
            </a:ln>
            <a:effectLst/>
          </p:spPr>
        </p:pic>
        <p:pic>
          <p:nvPicPr>
            <p:cNvPr id="738" name="golden-calf-3.jpg" descr="golden-calf-3.jpg"/>
            <p:cNvPicPr>
              <a:picLocks/>
            </p:cNvPicPr>
            <p:nvPr/>
          </p:nvPicPr>
          <p:blipFill>
            <a:blip r:embed="rId3"/>
            <a:stretch>
              <a:fillRect/>
            </a:stretch>
          </p:blipFill>
          <p:spPr>
            <a:xfrm>
              <a:off x="-1" y="0"/>
              <a:ext cx="5329977" cy="7636720"/>
            </a:xfrm>
            <a:prstGeom prst="rect">
              <a:avLst/>
            </a:prstGeom>
            <a:effectLst/>
          </p:spPr>
        </p:pic>
      </p:grpSp>
    </p:spTree>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 name="The worship featured dancing and nakedness (Ex. 32:19, 25). This dancing is in contrast to the holy dancing of Ex. 15:20-21."/>
          <p:cNvSpPr txBox="1"/>
          <p:nvPr/>
        </p:nvSpPr>
        <p:spPr>
          <a:xfrm>
            <a:off x="913043" y="991607"/>
            <a:ext cx="4818130" cy="7465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worship featured dancing and nakedness (Ex. 32:19, 25). This dancing is in contrast to the holy dancing of Ex. 15:20-21.</a:t>
            </a:r>
          </a:p>
        </p:txBody>
      </p:sp>
      <p:grpSp>
        <p:nvGrpSpPr>
          <p:cNvPr id="745" name="golden-calf-3.jpg"/>
          <p:cNvGrpSpPr/>
          <p:nvPr/>
        </p:nvGrpSpPr>
        <p:grpSpPr>
          <a:xfrm>
            <a:off x="6303393" y="906040"/>
            <a:ext cx="5329976" cy="7636720"/>
            <a:chOff x="0" y="0"/>
            <a:chExt cx="5329975" cy="7636719"/>
          </a:xfrm>
        </p:grpSpPr>
        <p:pic>
          <p:nvPicPr>
            <p:cNvPr id="744" name="golden-calf-3.jpg" descr="golden-calf-3.jpg"/>
            <p:cNvPicPr>
              <a:picLocks noChangeAspect="1"/>
            </p:cNvPicPr>
            <p:nvPr/>
          </p:nvPicPr>
          <p:blipFill>
            <a:blip r:embed="rId2"/>
            <a:srcRect l="58279" t="12494" r="347"/>
            <a:stretch>
              <a:fillRect/>
            </a:stretch>
          </p:blipFill>
          <p:spPr>
            <a:xfrm>
              <a:off x="76200" y="63499"/>
              <a:ext cx="5190276" cy="7490570"/>
            </a:xfrm>
            <a:prstGeom prst="rect">
              <a:avLst/>
            </a:prstGeom>
            <a:ln>
              <a:noFill/>
            </a:ln>
            <a:effectLst/>
          </p:spPr>
        </p:pic>
        <p:pic>
          <p:nvPicPr>
            <p:cNvPr id="743" name="golden-calf-3.jpg" descr="golden-calf-3.jpg"/>
            <p:cNvPicPr>
              <a:picLocks/>
            </p:cNvPicPr>
            <p:nvPr/>
          </p:nvPicPr>
          <p:blipFill>
            <a:blip r:embed="rId3"/>
            <a:stretch>
              <a:fillRect/>
            </a:stretch>
          </p:blipFill>
          <p:spPr>
            <a:xfrm>
              <a:off x="-1" y="0"/>
              <a:ext cx="5329977" cy="7636720"/>
            </a:xfrm>
            <a:prstGeom prst="rect">
              <a:avLst/>
            </a:prstGeom>
            <a:effectLst/>
          </p:spPr>
        </p:pic>
      </p:grpSp>
    </p:spTree>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 name="Moses interceded for Israel (Ex. 32:7-14). He fasted and prayed 40 days (Ex. 32:30-34; De. 9:18-19). His prayer changed things both in heaven and on earth (Ex. 32:14)!"/>
          <p:cNvSpPr txBox="1"/>
          <p:nvPr/>
        </p:nvSpPr>
        <p:spPr>
          <a:xfrm>
            <a:off x="709843" y="1021241"/>
            <a:ext cx="4818130" cy="74655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Moses interceded for Israel (Ex. 32:7-14). He fasted and prayed 40 days (Ex. 32:30-34; De. 9:18-19). His prayer changed things both in heaven and on earth (Ex. 32:14)! </a:t>
            </a:r>
          </a:p>
        </p:txBody>
      </p:sp>
      <p:grpSp>
        <p:nvGrpSpPr>
          <p:cNvPr id="750" name="jh_hartley_moses_prayer419x600.jpg"/>
          <p:cNvGrpSpPr/>
          <p:nvPr/>
        </p:nvGrpSpPr>
        <p:grpSpPr>
          <a:xfrm>
            <a:off x="6020472" y="992857"/>
            <a:ext cx="5879888" cy="7793285"/>
            <a:chOff x="0" y="0"/>
            <a:chExt cx="5879887" cy="7793283"/>
          </a:xfrm>
        </p:grpSpPr>
        <p:pic>
          <p:nvPicPr>
            <p:cNvPr id="749" name="jh_hartley_moses_prayer419x600.jpg" descr="jh_hartley_moses_prayer419x600.jpg"/>
            <p:cNvPicPr>
              <a:picLocks noChangeAspect="1"/>
            </p:cNvPicPr>
            <p:nvPr/>
          </p:nvPicPr>
          <p:blipFill>
            <a:blip r:embed="rId2"/>
            <a:srcRect t="3444" b="3444"/>
            <a:stretch>
              <a:fillRect/>
            </a:stretch>
          </p:blipFill>
          <p:spPr>
            <a:xfrm>
              <a:off x="76200" y="63500"/>
              <a:ext cx="5740188" cy="7653584"/>
            </a:xfrm>
            <a:prstGeom prst="rect">
              <a:avLst/>
            </a:prstGeom>
            <a:ln>
              <a:noFill/>
            </a:ln>
            <a:effectLst/>
          </p:spPr>
        </p:pic>
        <p:pic>
          <p:nvPicPr>
            <p:cNvPr id="748" name="jh_hartley_moses_prayer419x600.jpg" descr="jh_hartley_moses_prayer419x600.jpg"/>
            <p:cNvPicPr>
              <a:picLocks/>
            </p:cNvPicPr>
            <p:nvPr/>
          </p:nvPicPr>
          <p:blipFill>
            <a:blip r:embed="rId3"/>
            <a:stretch>
              <a:fillRect/>
            </a:stretch>
          </p:blipFill>
          <p:spPr>
            <a:xfrm>
              <a:off x="-1" y="-1"/>
              <a:ext cx="5879889" cy="7793285"/>
            </a:xfrm>
            <a:prstGeom prst="rect">
              <a:avLst/>
            </a:prstGeom>
            <a:effectLst/>
          </p:spPr>
        </p:pic>
      </p:grpSp>
    </p:spTree>
  </p:cSld>
  <p:clrMapOvr>
    <a:masterClrMapping/>
  </p:clrMapOvr>
  <p:transition spd="med"/>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 name="The sons of Levi distinguished themselves in exercising God’s judgment (Ex. 32:26, 29."/>
          <p:cNvSpPr txBox="1"/>
          <p:nvPr/>
        </p:nvSpPr>
        <p:spPr>
          <a:xfrm>
            <a:off x="1839638" y="6799498"/>
            <a:ext cx="9325524" cy="26605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sons of Levi distinguished themselves in exercising God’s judgment (Ex. 32:26, 29. </a:t>
            </a:r>
          </a:p>
        </p:txBody>
      </p:sp>
      <p:grpSp>
        <p:nvGrpSpPr>
          <p:cNvPr id="755" name="exodus-32_1_orig.jpg"/>
          <p:cNvGrpSpPr/>
          <p:nvPr/>
        </p:nvGrpSpPr>
        <p:grpSpPr>
          <a:xfrm>
            <a:off x="1244458" y="620197"/>
            <a:ext cx="10911305" cy="5987131"/>
            <a:chOff x="0" y="0"/>
            <a:chExt cx="10911303" cy="5987129"/>
          </a:xfrm>
        </p:grpSpPr>
        <p:pic>
          <p:nvPicPr>
            <p:cNvPr id="754" name="exodus-32_1_orig.jpg" descr="exodus-32_1_orig.jpg"/>
            <p:cNvPicPr>
              <a:picLocks noChangeAspect="1"/>
            </p:cNvPicPr>
            <p:nvPr/>
          </p:nvPicPr>
          <p:blipFill>
            <a:blip r:embed="rId2"/>
            <a:srcRect l="1234" t="1156" r="1234" b="43882"/>
            <a:stretch>
              <a:fillRect/>
            </a:stretch>
          </p:blipFill>
          <p:spPr>
            <a:xfrm>
              <a:off x="76200" y="63500"/>
              <a:ext cx="10771604" cy="5847430"/>
            </a:xfrm>
            <a:prstGeom prst="rect">
              <a:avLst/>
            </a:prstGeom>
            <a:ln>
              <a:noFill/>
            </a:ln>
            <a:effectLst/>
          </p:spPr>
        </p:pic>
        <p:pic>
          <p:nvPicPr>
            <p:cNvPr id="753" name="exodus-32_1_orig.jpg" descr="exodus-32_1_orig.jpg"/>
            <p:cNvPicPr>
              <a:picLocks/>
            </p:cNvPicPr>
            <p:nvPr/>
          </p:nvPicPr>
          <p:blipFill>
            <a:blip r:embed="rId3"/>
            <a:stretch>
              <a:fillRect/>
            </a:stretch>
          </p:blipFill>
          <p:spPr>
            <a:xfrm>
              <a:off x="0" y="0"/>
              <a:ext cx="10911304" cy="5987130"/>
            </a:xfrm>
            <a:prstGeom prst="rect">
              <a:avLst/>
            </a:prstGeom>
            <a:effectLst/>
          </p:spPr>
        </p:pic>
      </p:grpSp>
    </p:spTree>
  </p:cSld>
  <p:clrMapOvr>
    <a:masterClrMapping/>
  </p:clrMapOvr>
  <p:transition spd="med"/>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 name="“Then Moses stood in the gate of the camp, and said, Who is on the LORD'S side? let him come unto me. And all the sons of Levi gathered themselves together unto him. And he said unto them, Thus saith the LORD God of Israel, Put every man his sword by his"/>
          <p:cNvSpPr txBox="1"/>
          <p:nvPr/>
        </p:nvSpPr>
        <p:spPr>
          <a:xfrm>
            <a:off x="482623" y="3802298"/>
            <a:ext cx="12039554" cy="54121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defTabSz="578358">
              <a:lnSpc>
                <a:spcPct val="110000"/>
              </a:lnSpc>
              <a:defRPr sz="3366" cap="none">
                <a:solidFill>
                  <a:srgbClr val="FFFFFF"/>
                </a:solidFill>
              </a:defRPr>
            </a:pPr>
            <a:r>
              <a:t>“Then Moses stood in the gate of the camp, and said, Who </a:t>
            </a:r>
            <a:r>
              <a:rPr i="1"/>
              <a:t>is</a:t>
            </a:r>
            <a:r>
              <a:t> on the LORD'S side? </a:t>
            </a:r>
            <a:r>
              <a:rPr i="1"/>
              <a:t>let him come</a:t>
            </a:r>
            <a:r>
              <a:t> unto me. And all the sons of Levi gathered themselves together unto him. And he said unto them, Thus saith the LORD God of Israel, Put every man his sword by his side, </a:t>
            </a:r>
            <a:r>
              <a:rPr i="1"/>
              <a:t>and</a:t>
            </a:r>
            <a:r>
              <a:t> go in and out from gate to gate throughout the camp, and slay every man his brother, and every man his companion, and every man his neighbour. And the children of Levi did according to the word of Moses: and there fell of the people that day about three thousand men” (Ex. 32:26-29).</a:t>
            </a:r>
          </a:p>
        </p:txBody>
      </p:sp>
      <p:grpSp>
        <p:nvGrpSpPr>
          <p:cNvPr id="760" name="exodus-32_1_orig.jpg"/>
          <p:cNvGrpSpPr/>
          <p:nvPr/>
        </p:nvGrpSpPr>
        <p:grpSpPr>
          <a:xfrm>
            <a:off x="3597652" y="442397"/>
            <a:ext cx="5809496" cy="3217583"/>
            <a:chOff x="0" y="0"/>
            <a:chExt cx="5809494" cy="3217582"/>
          </a:xfrm>
        </p:grpSpPr>
        <p:pic>
          <p:nvPicPr>
            <p:cNvPr id="759" name="exodus-32_1_orig.jpg" descr="exodus-32_1_orig.jpg"/>
            <p:cNvPicPr>
              <a:picLocks noChangeAspect="1"/>
            </p:cNvPicPr>
            <p:nvPr/>
          </p:nvPicPr>
          <p:blipFill>
            <a:blip r:embed="rId2"/>
            <a:srcRect l="1234" t="1156" r="1234" b="43882"/>
            <a:stretch>
              <a:fillRect/>
            </a:stretch>
          </p:blipFill>
          <p:spPr>
            <a:xfrm>
              <a:off x="76200" y="63500"/>
              <a:ext cx="5669795" cy="3077883"/>
            </a:xfrm>
            <a:prstGeom prst="rect">
              <a:avLst/>
            </a:prstGeom>
            <a:ln>
              <a:noFill/>
            </a:ln>
            <a:effectLst/>
          </p:spPr>
        </p:pic>
        <p:pic>
          <p:nvPicPr>
            <p:cNvPr id="758" name="exodus-32_1_orig.jpg" descr="exodus-32_1_orig.jpg"/>
            <p:cNvPicPr>
              <a:picLocks/>
            </p:cNvPicPr>
            <p:nvPr/>
          </p:nvPicPr>
          <p:blipFill>
            <a:blip r:embed="rId3"/>
            <a:stretch>
              <a:fillRect/>
            </a:stretch>
          </p:blipFill>
          <p:spPr>
            <a:xfrm>
              <a:off x="0" y="-1"/>
              <a:ext cx="5809495" cy="3217584"/>
            </a:xfrm>
            <a:prstGeom prst="rect">
              <a:avLst/>
            </a:prstGeom>
            <a:effectLst/>
          </p:spPr>
        </p:pic>
      </p:grpSp>
    </p:spTree>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 name="God rewarded them for their zeal against sin and error. “And of Levi he said, Let thy Thummim and thy Urim be with thy holy one, whom thou didst prove at Massah, and with whom thou didst strive at the waters of Meribah; Who said unto his father and to hi"/>
          <p:cNvSpPr txBox="1"/>
          <p:nvPr/>
        </p:nvSpPr>
        <p:spPr>
          <a:xfrm>
            <a:off x="966562" y="5072298"/>
            <a:ext cx="11071676" cy="43548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defTabSz="531622">
              <a:lnSpc>
                <a:spcPct val="110000"/>
              </a:lnSpc>
              <a:defRPr sz="3094" cap="none">
                <a:solidFill>
                  <a:srgbClr val="FFFFFF"/>
                </a:solidFill>
              </a:defRPr>
            </a:pPr>
            <a:r>
              <a:rPr>
                <a:solidFill>
                  <a:srgbClr val="76D6FF"/>
                </a:solidFill>
              </a:rPr>
              <a:t>God rewarded them for their zeal against sin and error. </a:t>
            </a:r>
            <a:r>
              <a:t>“And of Levi he said, </a:t>
            </a:r>
            <a:r>
              <a:rPr i="1"/>
              <a:t>Let</a:t>
            </a:r>
            <a:r>
              <a:t> thy Thummim and thy Urim </a:t>
            </a:r>
            <a:r>
              <a:rPr i="1"/>
              <a:t>be</a:t>
            </a:r>
            <a:r>
              <a:t> with thy holy one, whom thou didst prove at Massah, </a:t>
            </a:r>
            <a:r>
              <a:rPr i="1"/>
              <a:t>and with</a:t>
            </a:r>
            <a:r>
              <a:t> whom thou didst strive at the waters of Meribah; Who said unto his father and to his mother, I have not seen him; neither did he acknowledge his brethren, nor knew his own children: for they have observed thy word, and kept thy covenant” (De. 33:8-9; Mal. 2:4-7). </a:t>
            </a:r>
          </a:p>
        </p:txBody>
      </p:sp>
      <p:grpSp>
        <p:nvGrpSpPr>
          <p:cNvPr id="765" name="exodus-32_1_orig.jpg"/>
          <p:cNvGrpSpPr/>
          <p:nvPr/>
        </p:nvGrpSpPr>
        <p:grpSpPr>
          <a:xfrm>
            <a:off x="2447025" y="467797"/>
            <a:ext cx="8110750" cy="4466832"/>
            <a:chOff x="0" y="0"/>
            <a:chExt cx="8110748" cy="4466831"/>
          </a:xfrm>
        </p:grpSpPr>
        <p:pic>
          <p:nvPicPr>
            <p:cNvPr id="764" name="exodus-32_1_orig.jpg" descr="exodus-32_1_orig.jpg"/>
            <p:cNvPicPr>
              <a:picLocks noChangeAspect="1"/>
            </p:cNvPicPr>
            <p:nvPr/>
          </p:nvPicPr>
          <p:blipFill>
            <a:blip r:embed="rId2"/>
            <a:srcRect l="1234" t="1156" r="1234" b="43882"/>
            <a:stretch>
              <a:fillRect/>
            </a:stretch>
          </p:blipFill>
          <p:spPr>
            <a:xfrm>
              <a:off x="76200" y="63500"/>
              <a:ext cx="7971049" cy="4327132"/>
            </a:xfrm>
            <a:prstGeom prst="rect">
              <a:avLst/>
            </a:prstGeom>
            <a:ln>
              <a:noFill/>
            </a:ln>
            <a:effectLst/>
          </p:spPr>
        </p:pic>
        <p:pic>
          <p:nvPicPr>
            <p:cNvPr id="763" name="exodus-32_1_orig.jpg" descr="exodus-32_1_orig.jpg"/>
            <p:cNvPicPr>
              <a:picLocks/>
            </p:cNvPicPr>
            <p:nvPr/>
          </p:nvPicPr>
          <p:blipFill>
            <a:blip r:embed="rId3"/>
            <a:stretch>
              <a:fillRect/>
            </a:stretch>
          </p:blipFill>
          <p:spPr>
            <a:xfrm>
              <a:off x="0" y="0"/>
              <a:ext cx="8110749" cy="4466832"/>
            </a:xfrm>
            <a:prstGeom prst="rect">
              <a:avLst/>
            </a:prstGeom>
            <a:effectLst/>
          </p:spPr>
        </p:pic>
      </p:gr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 name="At Sinai God also gave them THE LEVITICAL PRIESTHOOD."/>
          <p:cNvSpPr txBox="1"/>
          <p:nvPr/>
        </p:nvSpPr>
        <p:spPr>
          <a:xfrm>
            <a:off x="642110" y="1111761"/>
            <a:ext cx="4814856" cy="63940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At Sinai God also gave them </a:t>
            </a:r>
            <a:r>
              <a:rPr>
                <a:solidFill>
                  <a:srgbClr val="FFFFFF"/>
                </a:solidFill>
              </a:rPr>
              <a:t>THE LEVITICAL PRIESTHOOD</a:t>
            </a:r>
            <a:r>
              <a:t>.</a:t>
            </a:r>
          </a:p>
        </p:txBody>
      </p:sp>
      <p:grpSp>
        <p:nvGrpSpPr>
          <p:cNvPr id="383" name="26-Israel - Tabernacle High Priest.jpeg"/>
          <p:cNvGrpSpPr/>
          <p:nvPr/>
        </p:nvGrpSpPr>
        <p:grpSpPr>
          <a:xfrm>
            <a:off x="5766471" y="606291"/>
            <a:ext cx="6459739" cy="8566418"/>
            <a:chOff x="0" y="0"/>
            <a:chExt cx="6459737" cy="8566417"/>
          </a:xfrm>
        </p:grpSpPr>
        <p:pic>
          <p:nvPicPr>
            <p:cNvPr id="382" name="26-Israel - Tabernacle High Priest.jpeg" descr="26-Israel - Tabernacle High Priest.jpeg"/>
            <p:cNvPicPr>
              <a:picLocks noChangeAspect="1"/>
            </p:cNvPicPr>
            <p:nvPr/>
          </p:nvPicPr>
          <p:blipFill>
            <a:blip r:embed="rId2"/>
            <a:srcRect/>
            <a:stretch>
              <a:fillRect/>
            </a:stretch>
          </p:blipFill>
          <p:spPr>
            <a:xfrm>
              <a:off x="76200" y="63500"/>
              <a:ext cx="6320038" cy="8426718"/>
            </a:xfrm>
            <a:prstGeom prst="rect">
              <a:avLst/>
            </a:prstGeom>
            <a:ln>
              <a:noFill/>
            </a:ln>
            <a:effectLst/>
          </p:spPr>
        </p:pic>
        <p:pic>
          <p:nvPicPr>
            <p:cNvPr id="381" name="26-Israel - Tabernacle High Priest.jpeg" descr="26-Israel - Tabernacle High Priest.jpeg"/>
            <p:cNvPicPr>
              <a:picLocks/>
            </p:cNvPicPr>
            <p:nvPr/>
          </p:nvPicPr>
          <p:blipFill>
            <a:blip r:embed="rId3"/>
            <a:stretch>
              <a:fillRect/>
            </a:stretch>
          </p:blipFill>
          <p:spPr>
            <a:xfrm>
              <a:off x="-1" y="-1"/>
              <a:ext cx="6459739" cy="8566419"/>
            </a:xfrm>
            <a:prstGeom prst="rect">
              <a:avLst/>
            </a:prstGeom>
            <a:effectLst/>
          </p:spPr>
        </p:pic>
      </p:grpSp>
      <p:sp>
        <p:nvSpPr>
          <p:cNvPr id="384" name="goodsalt.com"/>
          <p:cNvSpPr txBox="1"/>
          <p:nvPr/>
        </p:nvSpPr>
        <p:spPr>
          <a:xfrm>
            <a:off x="9381339" y="8536466"/>
            <a:ext cx="3214672" cy="671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cap="none">
                <a:solidFill>
                  <a:srgbClr val="FFFFFF"/>
                </a:solidFill>
              </a:defRPr>
            </a:lvl1pPr>
          </a:lstStyle>
          <a:p>
            <a:r>
              <a:t>goodsalt.com</a:t>
            </a:r>
          </a:p>
        </p:txBody>
      </p:sp>
    </p:spTree>
  </p:cSld>
  <p:clrMapOvr>
    <a:masterClrMapping/>
  </p:clrMapOvr>
  <p:transition spd="med"/>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And ye shall know that I have sent this commandment unto you, that my covenant might be with Levi, saith the LORD of hosts. My covenant was with him of life and peace; and I gave them to him for the fear wherewith he feared me, and was afraid before my "/>
          <p:cNvSpPr txBox="1"/>
          <p:nvPr/>
        </p:nvSpPr>
        <p:spPr>
          <a:xfrm>
            <a:off x="1297804" y="5046898"/>
            <a:ext cx="10409192" cy="43548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FFFFFF"/>
                </a:solidFill>
              </a:defRPr>
            </a:pPr>
            <a:r>
              <a:t>“And ye shall know that I have sent this commandment unto you, that my covenant might be with Levi, saith the LORD of hosts. My covenant was with him of life and peace; and I gave them to him </a:t>
            </a:r>
            <a:r>
              <a:rPr i="1">
                <a:solidFill>
                  <a:srgbClr val="757575"/>
                </a:solidFill>
              </a:rPr>
              <a:t>for</a:t>
            </a:r>
            <a:r>
              <a:t> the fear wherewith he feared me, and was afraid before my name” (Mal. 2:4-5). </a:t>
            </a:r>
          </a:p>
        </p:txBody>
      </p:sp>
      <p:grpSp>
        <p:nvGrpSpPr>
          <p:cNvPr id="770" name="exodus-32_1_orig.jpg"/>
          <p:cNvGrpSpPr/>
          <p:nvPr/>
        </p:nvGrpSpPr>
        <p:grpSpPr>
          <a:xfrm>
            <a:off x="2447025" y="467797"/>
            <a:ext cx="8110750" cy="4466832"/>
            <a:chOff x="0" y="0"/>
            <a:chExt cx="8110748" cy="4466831"/>
          </a:xfrm>
        </p:grpSpPr>
        <p:pic>
          <p:nvPicPr>
            <p:cNvPr id="769" name="exodus-32_1_orig.jpg" descr="exodus-32_1_orig.jpg"/>
            <p:cNvPicPr>
              <a:picLocks noChangeAspect="1"/>
            </p:cNvPicPr>
            <p:nvPr/>
          </p:nvPicPr>
          <p:blipFill>
            <a:blip r:embed="rId2"/>
            <a:srcRect l="1234" t="1156" r="1234" b="43882"/>
            <a:stretch>
              <a:fillRect/>
            </a:stretch>
          </p:blipFill>
          <p:spPr>
            <a:xfrm>
              <a:off x="76200" y="63500"/>
              <a:ext cx="7971049" cy="4327132"/>
            </a:xfrm>
            <a:prstGeom prst="rect">
              <a:avLst/>
            </a:prstGeom>
            <a:ln>
              <a:noFill/>
            </a:ln>
            <a:effectLst/>
          </p:spPr>
        </p:pic>
        <p:pic>
          <p:nvPicPr>
            <p:cNvPr id="768" name="exodus-32_1_orig.jpg" descr="exodus-32_1_orig.jpg"/>
            <p:cNvPicPr>
              <a:picLocks/>
            </p:cNvPicPr>
            <p:nvPr/>
          </p:nvPicPr>
          <p:blipFill>
            <a:blip r:embed="rId3"/>
            <a:stretch>
              <a:fillRect/>
            </a:stretch>
          </p:blipFill>
          <p:spPr>
            <a:xfrm>
              <a:off x="0" y="0"/>
              <a:ext cx="8110749" cy="4466832"/>
            </a:xfrm>
            <a:prstGeom prst="rect">
              <a:avLst/>
            </a:prstGeom>
            <a:effectLst/>
          </p:spPr>
        </p:pic>
      </p:grpSp>
    </p:spTree>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 name="This PowerPoint/Keynote presentation is a companion to the Mastering the English Bible course.…"/>
          <p:cNvSpPr txBox="1"/>
          <p:nvPr/>
        </p:nvSpPr>
        <p:spPr>
          <a:xfrm>
            <a:off x="584200" y="1130300"/>
            <a:ext cx="11836400" cy="749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buClr>
                <a:srgbClr val="FFFB00"/>
              </a:buClr>
              <a:buFont typeface="Arial"/>
              <a:defRPr sz="3400" b="0" cap="none">
                <a:solidFill>
                  <a:srgbClr val="FFFFFF"/>
                </a:solidFill>
                <a:effectLst>
                  <a:outerShdw blurRad="12700" dist="25400" dir="2700000" rotWithShape="0">
                    <a:srgbClr val="000000"/>
                  </a:outerShdw>
                </a:effectLst>
              </a:defRPr>
            </a:pPr>
            <a:r>
              <a:t>This PowerPoint/Keynote presentation is a companion to the </a:t>
            </a:r>
            <a:r>
              <a:rPr i="1"/>
              <a:t>Mastering the English Bible </a:t>
            </a:r>
            <a:r>
              <a:t>course.</a:t>
            </a:r>
          </a:p>
          <a:p>
            <a:pPr>
              <a:buClr>
                <a:srgbClr val="FFFB00"/>
              </a:buClr>
              <a:buFont typeface="Arial"/>
              <a:defRPr sz="3400" b="0" i="1" cap="none">
                <a:solidFill>
                  <a:srgbClr val="FFFFFF"/>
                </a:solidFill>
                <a:effectLst>
                  <a:outerShdw blurRad="12700" dist="25400" dir="2700000" rotWithShape="0">
                    <a:srgbClr val="000000"/>
                  </a:outerShdw>
                </a:effectLst>
              </a:defRPr>
            </a:pPr>
            <a:endParaRPr/>
          </a:p>
          <a:p>
            <a:pPr>
              <a:buClr>
                <a:srgbClr val="FFFB00"/>
              </a:buClr>
              <a:buFont typeface="Arial"/>
              <a:defRPr sz="3400" b="0" cap="none">
                <a:solidFill>
                  <a:srgbClr val="FFFFFF"/>
                </a:solidFill>
                <a:effectLst>
                  <a:outerShdw blurRad="12700" dist="25400" dir="2700000" rotWithShape="0">
                    <a:srgbClr val="000000"/>
                  </a:outerShdw>
                </a:effectLst>
              </a:defRPr>
            </a:pPr>
            <a:r>
              <a:t>Copyright 2023</a:t>
            </a:r>
          </a:p>
          <a:p>
            <a:pPr>
              <a:buClr>
                <a:srgbClr val="FFFB00"/>
              </a:buClr>
              <a:buFont typeface="Arial"/>
              <a:defRPr sz="3400" b="0" cap="none">
                <a:solidFill>
                  <a:srgbClr val="FFFFFF"/>
                </a:solidFill>
                <a:effectLst>
                  <a:outerShdw blurRad="12700" dist="25400" dir="2700000" rotWithShape="0">
                    <a:srgbClr val="000000"/>
                  </a:outerShdw>
                </a:effectLst>
              </a:defRPr>
            </a:pPr>
            <a:endParaRPr/>
          </a:p>
          <a:p>
            <a:pPr>
              <a:buClr>
                <a:srgbClr val="FFFB00"/>
              </a:buClr>
              <a:buFont typeface="Arial"/>
              <a:defRPr sz="3400" b="0" i="1" cap="none">
                <a:solidFill>
                  <a:srgbClr val="FFFFFF"/>
                </a:solidFill>
                <a:effectLst>
                  <a:outerShdw blurRad="12700" dist="25400" dir="2700000" rotWithShape="0">
                    <a:srgbClr val="000000"/>
                  </a:outerShdw>
                </a:effectLst>
              </a:defRPr>
            </a:pPr>
            <a:r>
              <a:t>Way of Life Literature</a:t>
            </a:r>
            <a:br/>
            <a:r>
              <a:t>P. O. Box 610368</a:t>
            </a:r>
            <a:br/>
            <a:r>
              <a:t>Port Huron, MI 48061</a:t>
            </a:r>
            <a:br/>
            <a:r>
              <a:t>866-295-4143</a:t>
            </a:r>
            <a:br/>
            <a:r>
              <a:t>http://www.wayoflife.org</a:t>
            </a:r>
            <a:br/>
            <a:r>
              <a:t>fbns@wayoflife.org </a:t>
            </a:r>
          </a:p>
          <a:p>
            <a:pPr>
              <a:buClr>
                <a:srgbClr val="FFFB00"/>
              </a:buClr>
              <a:buFont typeface="Arial"/>
              <a:defRPr sz="3400" b="0" i="1" cap="none">
                <a:solidFill>
                  <a:srgbClr val="FFFFFF"/>
                </a:solidFill>
                <a:effectLst>
                  <a:outerShdw blurRad="12700" dist="25400" dir="2700000" rotWithShape="0">
                    <a:srgbClr val="000000"/>
                  </a:outerShdw>
                </a:effectLst>
              </a:defRPr>
            </a:pPr>
            <a:r>
              <a:t>In Canada</a:t>
            </a:r>
          </a:p>
          <a:p>
            <a:pPr>
              <a:buClr>
                <a:srgbClr val="FFFB00"/>
              </a:buClr>
              <a:buFont typeface="Arial"/>
              <a:defRPr sz="3400" b="0" cap="none">
                <a:solidFill>
                  <a:srgbClr val="FFFFFF"/>
                </a:solidFill>
                <a:effectLst>
                  <a:outerShdw blurRad="12700" dist="25400" dir="2700000" rotWithShape="0">
                    <a:srgbClr val="000000"/>
                  </a:outerShdw>
                </a:effectLst>
              </a:defRPr>
            </a:pPr>
            <a:r>
              <a:t>Bethel Baptist Church, 4212 Campbell St. N., London, Ontario N6P 1A6 </a:t>
            </a:r>
            <a:br/>
            <a:r>
              <a:t>519-652-2619 </a:t>
            </a:r>
          </a:p>
        </p:txBody>
      </p:sp>
      <p:pic>
        <p:nvPicPr>
          <p:cNvPr id="773" name="Pictorial Bible copy.jpeg" descr="Pictorial Bible copy.jpeg"/>
          <p:cNvPicPr>
            <a:picLocks noChangeAspect="1"/>
          </p:cNvPicPr>
          <p:nvPr/>
        </p:nvPicPr>
        <p:blipFill>
          <a:blip r:embed="rId2"/>
          <a:srcRect b="210"/>
          <a:stretch>
            <a:fillRect/>
          </a:stretch>
        </p:blipFill>
        <p:spPr>
          <a:xfrm>
            <a:off x="561556" y="2791968"/>
            <a:ext cx="3557064" cy="2662177"/>
          </a:xfrm>
          <a:prstGeom prst="rect">
            <a:avLst/>
          </a:prstGeom>
          <a:ln w="12700">
            <a:miter lim="400000"/>
          </a:ln>
        </p:spPr>
      </p:pic>
      <p:pic>
        <p:nvPicPr>
          <p:cNvPr id="774" name="Mastering the English Bible.jpeg" descr="Mastering the English Bible.jpeg"/>
          <p:cNvPicPr>
            <a:picLocks noChangeAspect="1"/>
          </p:cNvPicPr>
          <p:nvPr/>
        </p:nvPicPr>
        <p:blipFill>
          <a:blip r:embed="rId3"/>
          <a:stretch>
            <a:fillRect/>
          </a:stretch>
        </p:blipFill>
        <p:spPr>
          <a:xfrm>
            <a:off x="9420149" y="2474255"/>
            <a:ext cx="2767130" cy="4150696"/>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THE HIGH PRIEST signifies Christ our High Priest.…"/>
          <p:cNvSpPr txBox="1"/>
          <p:nvPr/>
        </p:nvSpPr>
        <p:spPr>
          <a:xfrm>
            <a:off x="642110" y="1111761"/>
            <a:ext cx="4814856" cy="63940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rPr>
                <a:solidFill>
                  <a:srgbClr val="FFFFFF"/>
                </a:solidFill>
              </a:rPr>
              <a:t>THE HIGH PRIEST</a:t>
            </a:r>
            <a:r>
              <a:t> signifies Christ our High Priest. </a:t>
            </a:r>
          </a:p>
          <a:p>
            <a:pPr algn="l">
              <a:lnSpc>
                <a:spcPct val="110000"/>
              </a:lnSpc>
              <a:defRPr sz="3400" cap="none">
                <a:solidFill>
                  <a:srgbClr val="94E3FE"/>
                </a:solidFill>
              </a:defRPr>
            </a:pPr>
            <a:endParaRPr/>
          </a:p>
          <a:p>
            <a:pPr algn="l">
              <a:lnSpc>
                <a:spcPct val="110000"/>
              </a:lnSpc>
              <a:defRPr sz="3400" cap="none">
                <a:solidFill>
                  <a:srgbClr val="94E3FE"/>
                </a:solidFill>
              </a:defRPr>
            </a:pPr>
            <a:r>
              <a:t>His glorious garments signify Christ’s character and glory (Ex. 28).</a:t>
            </a:r>
          </a:p>
          <a:p>
            <a:pPr algn="l">
              <a:lnSpc>
                <a:spcPct val="110000"/>
              </a:lnSpc>
              <a:defRPr sz="3400" cap="none">
                <a:solidFill>
                  <a:srgbClr val="94E3FE"/>
                </a:solidFill>
              </a:defRPr>
            </a:pPr>
            <a:endParaRPr/>
          </a:p>
        </p:txBody>
      </p:sp>
      <p:grpSp>
        <p:nvGrpSpPr>
          <p:cNvPr id="389" name="26-Israel - Tabernacle High Priest.jpeg"/>
          <p:cNvGrpSpPr/>
          <p:nvPr/>
        </p:nvGrpSpPr>
        <p:grpSpPr>
          <a:xfrm>
            <a:off x="5766471" y="606291"/>
            <a:ext cx="6459739" cy="8566418"/>
            <a:chOff x="0" y="0"/>
            <a:chExt cx="6459737" cy="8566417"/>
          </a:xfrm>
        </p:grpSpPr>
        <p:pic>
          <p:nvPicPr>
            <p:cNvPr id="388" name="26-Israel - Tabernacle High Priest.jpeg" descr="26-Israel - Tabernacle High Priest.jpeg"/>
            <p:cNvPicPr>
              <a:picLocks noChangeAspect="1"/>
            </p:cNvPicPr>
            <p:nvPr/>
          </p:nvPicPr>
          <p:blipFill>
            <a:blip r:embed="rId2"/>
            <a:srcRect/>
            <a:stretch>
              <a:fillRect/>
            </a:stretch>
          </p:blipFill>
          <p:spPr>
            <a:xfrm>
              <a:off x="76200" y="63500"/>
              <a:ext cx="6320038" cy="8426718"/>
            </a:xfrm>
            <a:prstGeom prst="rect">
              <a:avLst/>
            </a:prstGeom>
            <a:ln>
              <a:noFill/>
            </a:ln>
            <a:effectLst/>
          </p:spPr>
        </p:pic>
        <p:pic>
          <p:nvPicPr>
            <p:cNvPr id="387" name="26-Israel - Tabernacle High Priest.jpeg" descr="26-Israel - Tabernacle High Priest.jpeg"/>
            <p:cNvPicPr>
              <a:picLocks/>
            </p:cNvPicPr>
            <p:nvPr/>
          </p:nvPicPr>
          <p:blipFill>
            <a:blip r:embed="rId3"/>
            <a:stretch>
              <a:fillRect/>
            </a:stretch>
          </p:blipFill>
          <p:spPr>
            <a:xfrm>
              <a:off x="-1" y="-1"/>
              <a:ext cx="6459739" cy="8566419"/>
            </a:xfrm>
            <a:prstGeom prst="rect">
              <a:avLst/>
            </a:prstGeom>
            <a:effectLst/>
          </p:spPr>
        </p:pic>
      </p:grpSp>
      <p:sp>
        <p:nvSpPr>
          <p:cNvPr id="390" name="goodsalt.com"/>
          <p:cNvSpPr txBox="1"/>
          <p:nvPr/>
        </p:nvSpPr>
        <p:spPr>
          <a:xfrm>
            <a:off x="9381339" y="8536466"/>
            <a:ext cx="3214672" cy="671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cap="none">
                <a:solidFill>
                  <a:srgbClr val="FFFFFF"/>
                </a:solidFill>
              </a:defRPr>
            </a:lvl1pPr>
          </a:lstStyle>
          <a:p>
            <a:r>
              <a:t>goodsalt.com</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The WHITE LINEN COAT (Ex. 28:39) signifies Christ’s perfect righteousness as our sinless Saviour."/>
          <p:cNvSpPr txBox="1"/>
          <p:nvPr/>
        </p:nvSpPr>
        <p:spPr>
          <a:xfrm>
            <a:off x="819910" y="1306494"/>
            <a:ext cx="4860596" cy="46040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a:t>
            </a:r>
            <a:r>
              <a:rPr>
                <a:solidFill>
                  <a:srgbClr val="FFFFFF"/>
                </a:solidFill>
              </a:rPr>
              <a:t>WHITE LINEN COAT</a:t>
            </a:r>
            <a:r>
              <a:t> (Ex. 28:39) signifies Christ’s perfect righteousness as our sinless Saviour.</a:t>
            </a:r>
          </a:p>
        </p:txBody>
      </p:sp>
      <p:grpSp>
        <p:nvGrpSpPr>
          <p:cNvPr id="395" name="priest02.jpg"/>
          <p:cNvGrpSpPr/>
          <p:nvPr/>
        </p:nvGrpSpPr>
        <p:grpSpPr>
          <a:xfrm>
            <a:off x="5766471" y="563355"/>
            <a:ext cx="6125910" cy="8652289"/>
            <a:chOff x="0" y="0"/>
            <a:chExt cx="6125908" cy="8652287"/>
          </a:xfrm>
        </p:grpSpPr>
        <p:pic>
          <p:nvPicPr>
            <p:cNvPr id="394" name="priest02.jpg" descr="priest02.jpg"/>
            <p:cNvPicPr>
              <a:picLocks noChangeAspect="1"/>
            </p:cNvPicPr>
            <p:nvPr/>
          </p:nvPicPr>
          <p:blipFill>
            <a:blip r:embed="rId2"/>
            <a:srcRect t="5543" b="5543"/>
            <a:stretch>
              <a:fillRect/>
            </a:stretch>
          </p:blipFill>
          <p:spPr>
            <a:xfrm>
              <a:off x="76200" y="63500"/>
              <a:ext cx="5986209" cy="8512588"/>
            </a:xfrm>
            <a:prstGeom prst="rect">
              <a:avLst/>
            </a:prstGeom>
            <a:ln>
              <a:noFill/>
            </a:ln>
            <a:effectLst/>
          </p:spPr>
        </p:pic>
        <p:pic>
          <p:nvPicPr>
            <p:cNvPr id="393" name="priest02.jpg" descr="priest02.jpg"/>
            <p:cNvPicPr>
              <a:picLocks/>
            </p:cNvPicPr>
            <p:nvPr/>
          </p:nvPicPr>
          <p:blipFill>
            <a:blip r:embed="rId3"/>
            <a:stretch>
              <a:fillRect/>
            </a:stretch>
          </p:blipFill>
          <p:spPr>
            <a:xfrm>
              <a:off x="-1" y="-1"/>
              <a:ext cx="6125910" cy="8652289"/>
            </a:xfrm>
            <a:prstGeom prst="rect">
              <a:avLst/>
            </a:prstGeom>
            <a:effectLst/>
          </p:spPr>
        </p:pic>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The BLUE ROBE (Ex. 28:31-32) over the white coat signifies Christ’s heavenly origin; He is the Lord from heaven (1 Co. 15:47)."/>
          <p:cNvSpPr txBox="1"/>
          <p:nvPr/>
        </p:nvSpPr>
        <p:spPr>
          <a:xfrm>
            <a:off x="616710" y="1340361"/>
            <a:ext cx="4860595" cy="46040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a:t>
            </a:r>
            <a:r>
              <a:rPr>
                <a:solidFill>
                  <a:srgbClr val="FFFFFF"/>
                </a:solidFill>
              </a:rPr>
              <a:t>BLUE ROBE</a:t>
            </a:r>
            <a:r>
              <a:t> (Ex. 28:31-32) over the white coat signifies Christ’s heavenly origin; He is the Lord from heaven (1 Co. 15:47). </a:t>
            </a:r>
          </a:p>
        </p:txBody>
      </p:sp>
      <p:grpSp>
        <p:nvGrpSpPr>
          <p:cNvPr id="400" name="26-Israel - Tabernacle High Priest.jpeg"/>
          <p:cNvGrpSpPr/>
          <p:nvPr/>
        </p:nvGrpSpPr>
        <p:grpSpPr>
          <a:xfrm>
            <a:off x="5766471" y="606291"/>
            <a:ext cx="6459739" cy="8566418"/>
            <a:chOff x="0" y="0"/>
            <a:chExt cx="6459737" cy="8566417"/>
          </a:xfrm>
        </p:grpSpPr>
        <p:pic>
          <p:nvPicPr>
            <p:cNvPr id="399" name="26-Israel - Tabernacle High Priest.jpeg" descr="26-Israel - Tabernacle High Priest.jpeg"/>
            <p:cNvPicPr>
              <a:picLocks noChangeAspect="1"/>
            </p:cNvPicPr>
            <p:nvPr/>
          </p:nvPicPr>
          <p:blipFill>
            <a:blip r:embed="rId2"/>
            <a:srcRect/>
            <a:stretch>
              <a:fillRect/>
            </a:stretch>
          </p:blipFill>
          <p:spPr>
            <a:xfrm>
              <a:off x="76200" y="63500"/>
              <a:ext cx="6320038" cy="8426718"/>
            </a:xfrm>
            <a:prstGeom prst="rect">
              <a:avLst/>
            </a:prstGeom>
            <a:ln>
              <a:noFill/>
            </a:ln>
            <a:effectLst/>
          </p:spPr>
        </p:pic>
        <p:pic>
          <p:nvPicPr>
            <p:cNvPr id="398" name="26-Israel - Tabernacle High Priest.jpeg" descr="26-Israel - Tabernacle High Priest.jpeg"/>
            <p:cNvPicPr>
              <a:picLocks/>
            </p:cNvPicPr>
            <p:nvPr/>
          </p:nvPicPr>
          <p:blipFill>
            <a:blip r:embed="rId3"/>
            <a:stretch>
              <a:fillRect/>
            </a:stretch>
          </p:blipFill>
          <p:spPr>
            <a:xfrm>
              <a:off x="-1" y="-1"/>
              <a:ext cx="6459739" cy="8566419"/>
            </a:xfrm>
            <a:prstGeom prst="rect">
              <a:avLst/>
            </a:prstGeom>
            <a:effectLst/>
          </p:spPr>
        </p:pic>
      </p:grpSp>
      <p:sp>
        <p:nvSpPr>
          <p:cNvPr id="401" name="goodsalt.com"/>
          <p:cNvSpPr txBox="1"/>
          <p:nvPr/>
        </p:nvSpPr>
        <p:spPr>
          <a:xfrm>
            <a:off x="9381339" y="8536466"/>
            <a:ext cx="3214672" cy="671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cap="none">
                <a:solidFill>
                  <a:srgbClr val="FFFFFF"/>
                </a:solidFill>
              </a:defRPr>
            </a:lvl1pPr>
          </a:lstStyle>
          <a:p>
            <a:r>
              <a:t>goodsalt.com</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 name="On the hem of the blue robe were POMEGRANATES and BELLS (Ex. 28:33-34)."/>
          <p:cNvSpPr txBox="1"/>
          <p:nvPr/>
        </p:nvSpPr>
        <p:spPr>
          <a:xfrm>
            <a:off x="1371295" y="7030489"/>
            <a:ext cx="10262210" cy="23023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On the hem of the blue robe were </a:t>
            </a:r>
            <a:r>
              <a:rPr>
                <a:solidFill>
                  <a:srgbClr val="FFFFFF"/>
                </a:solidFill>
              </a:rPr>
              <a:t>POMEGRANATES</a:t>
            </a:r>
            <a:r>
              <a:t> and </a:t>
            </a:r>
            <a:r>
              <a:rPr>
                <a:solidFill>
                  <a:srgbClr val="FFFFFF"/>
                </a:solidFill>
              </a:rPr>
              <a:t>BELLS</a:t>
            </a:r>
            <a:r>
              <a:t> (Ex. 28:33-34).</a:t>
            </a:r>
          </a:p>
        </p:txBody>
      </p:sp>
      <p:grpSp>
        <p:nvGrpSpPr>
          <p:cNvPr id="406" name="26-Israel - Tabernacle High Priest.jpeg"/>
          <p:cNvGrpSpPr/>
          <p:nvPr/>
        </p:nvGrpSpPr>
        <p:grpSpPr>
          <a:xfrm>
            <a:off x="2400708" y="686912"/>
            <a:ext cx="8203384" cy="6263699"/>
            <a:chOff x="0" y="0"/>
            <a:chExt cx="8203383" cy="6263698"/>
          </a:xfrm>
        </p:grpSpPr>
        <p:pic>
          <p:nvPicPr>
            <p:cNvPr id="405" name="26-Israel - Tabernacle High Priest.jpeg" descr="26-Israel - Tabernacle High Priest.jpeg"/>
            <p:cNvPicPr>
              <a:picLocks noChangeAspect="1"/>
            </p:cNvPicPr>
            <p:nvPr/>
          </p:nvPicPr>
          <p:blipFill>
            <a:blip r:embed="rId2"/>
            <a:srcRect t="58321" r="26826"/>
            <a:stretch>
              <a:fillRect/>
            </a:stretch>
          </p:blipFill>
          <p:spPr>
            <a:xfrm>
              <a:off x="76200" y="63500"/>
              <a:ext cx="8063684" cy="6123999"/>
            </a:xfrm>
            <a:prstGeom prst="rect">
              <a:avLst/>
            </a:prstGeom>
            <a:ln>
              <a:noFill/>
            </a:ln>
            <a:effectLst/>
          </p:spPr>
        </p:pic>
        <p:pic>
          <p:nvPicPr>
            <p:cNvPr id="404" name="26-Israel - Tabernacle High Priest.jpeg" descr="26-Israel - Tabernacle High Priest.jpeg"/>
            <p:cNvPicPr>
              <a:picLocks/>
            </p:cNvPicPr>
            <p:nvPr/>
          </p:nvPicPr>
          <p:blipFill>
            <a:blip r:embed="rId3"/>
            <a:stretch>
              <a:fillRect/>
            </a:stretch>
          </p:blipFill>
          <p:spPr>
            <a:xfrm>
              <a:off x="-1" y="-1"/>
              <a:ext cx="8203385" cy="6263700"/>
            </a:xfrm>
            <a:prstGeom prst="rect">
              <a:avLst/>
            </a:prstGeom>
            <a:effectLst/>
          </p:spPr>
        </p:pic>
      </p:gr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0" name="Pomegranates_bells04.jpg"/>
          <p:cNvGrpSpPr/>
          <p:nvPr/>
        </p:nvGrpSpPr>
        <p:grpSpPr>
          <a:xfrm>
            <a:off x="762991" y="2255671"/>
            <a:ext cx="11478818" cy="5242259"/>
            <a:chOff x="0" y="0"/>
            <a:chExt cx="11478817" cy="5242258"/>
          </a:xfrm>
        </p:grpSpPr>
        <p:pic>
          <p:nvPicPr>
            <p:cNvPr id="409" name="Pomegranates_bells04.jpg" descr="Pomegranates_bells04.jpg"/>
            <p:cNvPicPr>
              <a:picLocks noChangeAspect="1"/>
            </p:cNvPicPr>
            <p:nvPr/>
          </p:nvPicPr>
          <p:blipFill>
            <a:blip r:embed="rId2"/>
            <a:srcRect t="16229" b="16229"/>
            <a:stretch>
              <a:fillRect/>
            </a:stretch>
          </p:blipFill>
          <p:spPr>
            <a:xfrm>
              <a:off x="76200" y="63500"/>
              <a:ext cx="11339118" cy="5102559"/>
            </a:xfrm>
            <a:prstGeom prst="rect">
              <a:avLst/>
            </a:prstGeom>
            <a:ln>
              <a:noFill/>
            </a:ln>
            <a:effectLst/>
          </p:spPr>
        </p:pic>
        <p:pic>
          <p:nvPicPr>
            <p:cNvPr id="408" name="Pomegranates_bells04.jpg" descr="Pomegranates_bells04.jpg"/>
            <p:cNvPicPr>
              <a:picLocks/>
            </p:cNvPicPr>
            <p:nvPr/>
          </p:nvPicPr>
          <p:blipFill>
            <a:blip r:embed="rId3"/>
            <a:stretch>
              <a:fillRect/>
            </a:stretch>
          </p:blipFill>
          <p:spPr>
            <a:xfrm>
              <a:off x="0" y="0"/>
              <a:ext cx="11478819" cy="5242259"/>
            </a:xfrm>
            <a:prstGeom prst="rect">
              <a:avLst/>
            </a:prstGeom>
            <a:effectLst/>
          </p:spPr>
        </p:pic>
      </p:gr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The pomegranates were of three colors, blue, purple, and scarlet, signifying Christ in His offices as Lord, King, and Saviour."/>
          <p:cNvSpPr txBox="1"/>
          <p:nvPr/>
        </p:nvSpPr>
        <p:spPr>
          <a:xfrm>
            <a:off x="1118047" y="1035050"/>
            <a:ext cx="4677768" cy="77089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pomegranates were of three colors, blue, purple, and scarlet, signifying Christ in His offices as Lord, King, and Saviour. </a:t>
            </a:r>
          </a:p>
        </p:txBody>
      </p:sp>
      <p:grpSp>
        <p:nvGrpSpPr>
          <p:cNvPr id="415" name="Israel 2013 Eretz Israel Museum 22.jpg"/>
          <p:cNvGrpSpPr/>
          <p:nvPr/>
        </p:nvGrpSpPr>
        <p:grpSpPr>
          <a:xfrm>
            <a:off x="6404186" y="1183550"/>
            <a:ext cx="5445986" cy="6932277"/>
            <a:chOff x="0" y="0"/>
            <a:chExt cx="5445985" cy="6932275"/>
          </a:xfrm>
        </p:grpSpPr>
        <p:pic>
          <p:nvPicPr>
            <p:cNvPr id="414" name="Israel 2013 Eretz Israel Museum 22.jpg" descr="Israel 2013 Eretz Israel Museum 22.jpg"/>
            <p:cNvPicPr>
              <a:picLocks noChangeAspect="1"/>
            </p:cNvPicPr>
            <p:nvPr/>
          </p:nvPicPr>
          <p:blipFill>
            <a:blip r:embed="rId2"/>
            <a:srcRect l="20100" t="13601" r="34973"/>
            <a:stretch>
              <a:fillRect/>
            </a:stretch>
          </p:blipFill>
          <p:spPr>
            <a:xfrm>
              <a:off x="76200" y="63500"/>
              <a:ext cx="5306286" cy="6792050"/>
            </a:xfrm>
            <a:prstGeom prst="rect">
              <a:avLst/>
            </a:prstGeom>
            <a:ln>
              <a:noFill/>
            </a:ln>
            <a:effectLst/>
          </p:spPr>
        </p:pic>
        <p:pic>
          <p:nvPicPr>
            <p:cNvPr id="413" name="Israel 2013 Eretz Israel Museum 22.jpg" descr="Israel 2013 Eretz Israel Museum 22.jpg"/>
            <p:cNvPicPr>
              <a:picLocks/>
            </p:cNvPicPr>
            <p:nvPr/>
          </p:nvPicPr>
          <p:blipFill>
            <a:blip r:embed="rId3"/>
            <a:stretch>
              <a:fillRect/>
            </a:stretch>
          </p:blipFill>
          <p:spPr>
            <a:xfrm>
              <a:off x="0" y="0"/>
              <a:ext cx="5445986" cy="6932276"/>
            </a:xfrm>
            <a:prstGeom prst="rect">
              <a:avLst/>
            </a:prstGeom>
            <a:effectLst/>
          </p:spPr>
        </p:pic>
      </p:gr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7" name="Israel 2013 Eretz Israel Museum 22.jpg" descr="Israel 2013 Eretz Israel Museum 22.jpg"/>
          <p:cNvPicPr>
            <a:picLocks noGrp="1"/>
          </p:cNvPicPr>
          <p:nvPr>
            <p:ph type="pic" idx="21"/>
          </p:nvPr>
        </p:nvPicPr>
        <p:blipFill>
          <a:blip r:embed="rId2"/>
          <a:stretch>
            <a:fillRect/>
          </a:stretch>
        </p:blipFill>
        <p:spPr>
          <a:xfrm>
            <a:off x="6404186" y="1183550"/>
            <a:ext cx="5445986" cy="6932277"/>
          </a:xfrm>
          <a:prstGeom prst="rect">
            <a:avLst/>
          </a:prstGeom>
        </p:spPr>
      </p:pic>
      <p:sp>
        <p:nvSpPr>
          <p:cNvPr id="418" name="The pomegranate, with its lovely exterior and sweet fruit, signifies beauty and blessing.…"/>
          <p:cNvSpPr txBox="1"/>
          <p:nvPr/>
        </p:nvSpPr>
        <p:spPr>
          <a:xfrm>
            <a:off x="694714" y="1035050"/>
            <a:ext cx="4940301" cy="77089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pomegranate, with its lovely exterior and sweet fruit, signifies beauty and blessing.</a:t>
            </a:r>
          </a:p>
          <a:p>
            <a:pPr algn="l">
              <a:lnSpc>
                <a:spcPct val="110000"/>
              </a:lnSpc>
              <a:defRPr sz="3400" cap="none">
                <a:solidFill>
                  <a:srgbClr val="94E3FE"/>
                </a:solidFill>
              </a:defRPr>
            </a:pPr>
            <a:endParaRPr/>
          </a:p>
          <a:p>
            <a:pPr algn="l">
              <a:lnSpc>
                <a:spcPct val="110000"/>
              </a:lnSpc>
              <a:defRPr sz="3400" cap="none">
                <a:solidFill>
                  <a:srgbClr val="FFFFFF"/>
                </a:solidFill>
              </a:defRPr>
            </a:pPr>
            <a:r>
              <a:t>“Thy plants are an orchard of pomegranates with pleasant fruits; camphire, with spikenard” (Song 4:13).</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0" name="the-amazing-health-benefits-of-pomegranate1.jpeg" descr="the-amazing-health-benefits-of-pomegranate1.jpeg"/>
          <p:cNvPicPr>
            <a:picLocks noGrp="1"/>
          </p:cNvPicPr>
          <p:nvPr>
            <p:ph type="pic" idx="21"/>
          </p:nvPr>
        </p:nvPicPr>
        <p:blipFill>
          <a:blip r:embed="rId2"/>
          <a:stretch>
            <a:fillRect/>
          </a:stretch>
        </p:blipFill>
        <p:spPr>
          <a:xfrm>
            <a:off x="6151753" y="1333500"/>
            <a:ext cx="5603367" cy="7413812"/>
          </a:xfrm>
          <a:prstGeom prst="rect">
            <a:avLst/>
          </a:prstGeom>
        </p:spPr>
      </p:pic>
      <p:sp>
        <p:nvSpPr>
          <p:cNvPr id="421" name="The cultivated pomegranate bears loads of sweet fruit, each of which contains a great number of seeds by which the plant can be propagated."/>
          <p:cNvSpPr txBox="1"/>
          <p:nvPr/>
        </p:nvSpPr>
        <p:spPr>
          <a:xfrm>
            <a:off x="1047228" y="1368082"/>
            <a:ext cx="4605934" cy="77621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cultivated pomegranate bears loads of sweet fruit, each of which contains a great number of seeds by which the plant can be propagated.</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WAY OF LIFE BIBLE COLLEGE…"/>
          <p:cNvSpPr txBox="1"/>
          <p:nvPr/>
        </p:nvSpPr>
        <p:spPr>
          <a:xfrm>
            <a:off x="668391" y="581609"/>
            <a:ext cx="11668018" cy="914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l">
              <a:buClr>
                <a:srgbClr val="FFFB00"/>
              </a:buClr>
              <a:buFont typeface="Arial"/>
              <a:defRPr sz="3600" cap="none">
                <a:solidFill>
                  <a:srgbClr val="FFFFFF"/>
                </a:solidFill>
                <a:effectLst>
                  <a:outerShdw blurRad="12700" dist="25400" dir="2700000" rotWithShape="0">
                    <a:srgbClr val="000000"/>
                  </a:outerShdw>
                </a:effectLst>
              </a:defRPr>
            </a:pPr>
            <a:r>
              <a:rPr i="1"/>
              <a:t>WAY OF LIFE BIBLE COLLEGE</a:t>
            </a:r>
            <a:r>
              <a:t> </a:t>
            </a:r>
          </a:p>
          <a:p>
            <a:pPr algn="l">
              <a:buClr>
                <a:srgbClr val="FFFB00"/>
              </a:buClr>
              <a:buFont typeface="Arial"/>
              <a:defRPr sz="3600" b="0" cap="none">
                <a:solidFill>
                  <a:srgbClr val="FFFFFF"/>
                </a:solidFill>
                <a:effectLst>
                  <a:outerShdw blurRad="12700" dist="25400" dir="2700000" rotWithShape="0">
                    <a:srgbClr val="000000"/>
                  </a:outerShdw>
                </a:effectLst>
              </a:defRPr>
            </a:pPr>
            <a:endParaRPr/>
          </a:p>
          <a:p>
            <a:pPr algn="just" defTabSz="457200">
              <a:spcBef>
                <a:spcPts val="800"/>
              </a:spcBef>
              <a:defRPr b="0" cap="none">
                <a:solidFill>
                  <a:srgbClr val="FFFFFF"/>
                </a:solidFill>
              </a:defRPr>
            </a:pPr>
            <a:r>
              <a:t>The Way of Life Bible College is a Bible college for the whole church, a Bible college for families, a Bible college for youth, a Bible college for the elderly, a Bible college for preachers and teachers. It is a resource for Bible teachers and students.</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There are currently about 40 courses covering practically every subject touching on the Bible and Christian life and ministry. There are introductory courses and advanced courses, and new courses are added regularly.</a:t>
            </a:r>
          </a:p>
          <a:p>
            <a:pPr algn="just" defTabSz="457200">
              <a:spcBef>
                <a:spcPts val="800"/>
              </a:spcBef>
              <a:defRPr sz="2000" b="0" cap="none">
                <a:solidFill>
                  <a:srgbClr val="FFFFFF"/>
                </a:solidFill>
              </a:defRPr>
            </a:pPr>
            <a:endParaRPr/>
          </a:p>
          <a:p>
            <a:pPr algn="just" defTabSz="457200">
              <a:spcBef>
                <a:spcPts val="800"/>
              </a:spcBef>
              <a:defRPr b="0" cap="none">
                <a:solidFill>
                  <a:srgbClr val="FFFFFF"/>
                </a:solidFill>
              </a:defRPr>
            </a:pPr>
            <a:r>
              <a:t>PowerPoints</a:t>
            </a:r>
            <a:r>
              <a:rPr lang="en-US"/>
              <a:t> </a:t>
            </a:r>
            <a:r>
              <a:t>are published for free viewing and downloading. </a:t>
            </a:r>
            <a:r>
              <a:rPr lang="en-US"/>
              <a:t>The p</a:t>
            </a:r>
            <a:r>
              <a:t>urchase of the textbook</a:t>
            </a:r>
            <a:r>
              <a:rPr lang="en-US"/>
              <a:t> and video sets are</a:t>
            </a:r>
            <a:r>
              <a:t> the only reimbursement we receive for our labor.</a:t>
            </a:r>
          </a:p>
          <a:p>
            <a:pPr algn="l">
              <a:buClr>
                <a:srgbClr val="FFFB00"/>
              </a:buClr>
              <a:buFont typeface="Arial"/>
              <a:defRPr sz="2000" b="0" cap="none">
                <a:solidFill>
                  <a:srgbClr val="FFFFFF"/>
                </a:solidFill>
                <a:effectLst>
                  <a:outerShdw blurRad="12700" dist="25400" dir="2700000" rotWithShape="0">
                    <a:srgbClr val="000000"/>
                  </a:outerShdw>
                </a:effectLst>
              </a:defRPr>
            </a:pPr>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rPr>
                <a:solidFill>
                  <a:srgbClr val="F8F8F8"/>
                </a:solidFill>
              </a:rPr>
              <a:t>www.wayoflife.org</a:t>
            </a:r>
            <a:endParaRPr>
              <a:solidFill>
                <a:srgbClr val="F8F8F8"/>
              </a:solidFill>
              <a:hlinkClick r:id="rId2">
                <a:extLst>
                  <a:ext uri="{A12FA001-AC4F-418D-AE19-62706E023703}">
                    <ahyp:hlinkClr xmlns:ahyp="http://schemas.microsoft.com/office/drawing/2018/hyperlinkcolor" val="tx"/>
                  </a:ext>
                </a:extLst>
              </a:hlinkClick>
            </a:endParaRPr>
          </a:p>
          <a:p>
            <a:pPr algn="l">
              <a:buClr>
                <a:srgbClr val="FFFB00"/>
              </a:buClr>
              <a:buFont typeface="Arial"/>
              <a:defRPr sz="3600" b="0" cap="none">
                <a:solidFill>
                  <a:srgbClr val="FFFFFF"/>
                </a:solidFill>
                <a:effectLst>
                  <a:outerShdw blurRad="12700" dist="25400" dir="2700000" rotWithShape="0">
                    <a:srgbClr val="000000"/>
                  </a:outerShdw>
                </a:effectLst>
              </a:defRPr>
            </a:pPr>
            <a:r>
              <a:t> </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Thus the pomegranate signifies Christ’s fruitfulness on the basis of His vicarious atonement.…"/>
          <p:cNvSpPr txBox="1"/>
          <p:nvPr/>
        </p:nvSpPr>
        <p:spPr>
          <a:xfrm>
            <a:off x="1064581" y="5931634"/>
            <a:ext cx="10875638" cy="35873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Thus the pomegranate signifies Christ’s fruitfulness on the basis of His vicarious atonement. </a:t>
            </a:r>
          </a:p>
          <a:p>
            <a:pPr>
              <a:lnSpc>
                <a:spcPct val="110000"/>
              </a:lnSpc>
              <a:defRPr sz="3400" cap="none">
                <a:solidFill>
                  <a:srgbClr val="94E3FE"/>
                </a:solidFill>
              </a:defRPr>
            </a:pPr>
            <a:endParaRPr/>
          </a:p>
          <a:p>
            <a:pPr>
              <a:lnSpc>
                <a:spcPct val="110000"/>
              </a:lnSpc>
              <a:defRPr sz="3400" cap="none">
                <a:solidFill>
                  <a:srgbClr val="94E3FE"/>
                </a:solidFill>
              </a:defRPr>
            </a:pPr>
            <a:r>
              <a:rPr>
                <a:solidFill>
                  <a:srgbClr val="FFFFFF"/>
                </a:solidFill>
              </a:rPr>
              <a:t>“… by his knowledge shall my righteous servant justify many” (Isa. 53:11).</a:t>
            </a:r>
          </a:p>
        </p:txBody>
      </p:sp>
      <p:grpSp>
        <p:nvGrpSpPr>
          <p:cNvPr id="426" name="Pomegranates_bells04.jpg"/>
          <p:cNvGrpSpPr/>
          <p:nvPr/>
        </p:nvGrpSpPr>
        <p:grpSpPr>
          <a:xfrm>
            <a:off x="762991" y="460737"/>
            <a:ext cx="11478818" cy="5242260"/>
            <a:chOff x="0" y="0"/>
            <a:chExt cx="11478817" cy="5242258"/>
          </a:xfrm>
        </p:grpSpPr>
        <p:pic>
          <p:nvPicPr>
            <p:cNvPr id="425" name="Pomegranates_bells04.jpg" descr="Pomegranates_bells04.jpg"/>
            <p:cNvPicPr>
              <a:picLocks noChangeAspect="1"/>
            </p:cNvPicPr>
            <p:nvPr/>
          </p:nvPicPr>
          <p:blipFill>
            <a:blip r:embed="rId2"/>
            <a:srcRect t="16229" b="16229"/>
            <a:stretch>
              <a:fillRect/>
            </a:stretch>
          </p:blipFill>
          <p:spPr>
            <a:xfrm>
              <a:off x="76200" y="63500"/>
              <a:ext cx="11339118" cy="5102559"/>
            </a:xfrm>
            <a:prstGeom prst="rect">
              <a:avLst/>
            </a:prstGeom>
            <a:ln>
              <a:noFill/>
            </a:ln>
            <a:effectLst/>
          </p:spPr>
        </p:pic>
        <p:pic>
          <p:nvPicPr>
            <p:cNvPr id="424" name="Pomegranates_bells04.jpg" descr="Pomegranates_bells04.jpg"/>
            <p:cNvPicPr>
              <a:picLocks/>
            </p:cNvPicPr>
            <p:nvPr/>
          </p:nvPicPr>
          <p:blipFill>
            <a:blip r:embed="rId3"/>
            <a:stretch>
              <a:fillRect/>
            </a:stretch>
          </p:blipFill>
          <p:spPr>
            <a:xfrm>
              <a:off x="0" y="0"/>
              <a:ext cx="11478819" cy="5242259"/>
            </a:xfrm>
            <a:prstGeom prst="rect">
              <a:avLst/>
            </a:prstGeom>
            <a:effectLst/>
          </p:spPr>
        </p:pic>
      </p:gr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 name="And the pomegranate signifies the beauty and blessing of our High Priest, Jesus Christ.…"/>
          <p:cNvSpPr txBox="1"/>
          <p:nvPr/>
        </p:nvSpPr>
        <p:spPr>
          <a:xfrm>
            <a:off x="864738" y="5779289"/>
            <a:ext cx="11275324" cy="35873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94E3FE"/>
                </a:solidFill>
              </a:defRPr>
            </a:pPr>
            <a:r>
              <a:t>And the pomegranate signifies the beauty and blessing of our High Priest, Jesus Christ. </a:t>
            </a:r>
          </a:p>
          <a:p>
            <a:pPr>
              <a:lnSpc>
                <a:spcPct val="110000"/>
              </a:lnSpc>
              <a:defRPr sz="3400" cap="none">
                <a:solidFill>
                  <a:srgbClr val="94E3FE"/>
                </a:solidFill>
              </a:defRPr>
            </a:pPr>
            <a:endParaRPr/>
          </a:p>
          <a:p>
            <a:pPr>
              <a:lnSpc>
                <a:spcPct val="110000"/>
              </a:lnSpc>
              <a:defRPr sz="3400" cap="none">
                <a:solidFill>
                  <a:srgbClr val="94E3FE"/>
                </a:solidFill>
              </a:defRPr>
            </a:pPr>
            <a:r>
              <a:rPr>
                <a:solidFill>
                  <a:srgbClr val="FFFFFF"/>
                </a:solidFill>
              </a:rPr>
              <a:t>“… In thy presence is fulness of joy; at thy right hand there are pleasures for evermore” (Ps. 16:11).</a:t>
            </a:r>
          </a:p>
        </p:txBody>
      </p:sp>
      <p:grpSp>
        <p:nvGrpSpPr>
          <p:cNvPr id="431" name="Pomegranates_bells04.jpg"/>
          <p:cNvGrpSpPr/>
          <p:nvPr/>
        </p:nvGrpSpPr>
        <p:grpSpPr>
          <a:xfrm>
            <a:off x="762991" y="460737"/>
            <a:ext cx="11478818" cy="5242260"/>
            <a:chOff x="0" y="0"/>
            <a:chExt cx="11478817" cy="5242258"/>
          </a:xfrm>
        </p:grpSpPr>
        <p:pic>
          <p:nvPicPr>
            <p:cNvPr id="430" name="Pomegranates_bells04.jpg" descr="Pomegranates_bells04.jpg"/>
            <p:cNvPicPr>
              <a:picLocks noChangeAspect="1"/>
            </p:cNvPicPr>
            <p:nvPr/>
          </p:nvPicPr>
          <p:blipFill>
            <a:blip r:embed="rId2"/>
            <a:srcRect t="16229" b="16229"/>
            <a:stretch>
              <a:fillRect/>
            </a:stretch>
          </p:blipFill>
          <p:spPr>
            <a:xfrm>
              <a:off x="76200" y="63500"/>
              <a:ext cx="11339118" cy="5102559"/>
            </a:xfrm>
            <a:prstGeom prst="rect">
              <a:avLst/>
            </a:prstGeom>
            <a:ln>
              <a:noFill/>
            </a:ln>
            <a:effectLst/>
          </p:spPr>
        </p:pic>
        <p:pic>
          <p:nvPicPr>
            <p:cNvPr id="429" name="Pomegranates_bells04.jpg" descr="Pomegranates_bells04.jpg"/>
            <p:cNvPicPr>
              <a:picLocks/>
            </p:cNvPicPr>
            <p:nvPr/>
          </p:nvPicPr>
          <p:blipFill>
            <a:blip r:embed="rId3"/>
            <a:stretch>
              <a:fillRect/>
            </a:stretch>
          </p:blipFill>
          <p:spPr>
            <a:xfrm>
              <a:off x="0" y="0"/>
              <a:ext cx="11478819" cy="5242259"/>
            </a:xfrm>
            <a:prstGeom prst="rect">
              <a:avLst/>
            </a:prstGeom>
            <a:effectLst/>
          </p:spPr>
        </p:pic>
      </p:gr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 name="The gold bells, first, signify the Father’s delight in the Son. The bells related particularly to the high priest’s work in the Holy Place which was for the Father. The bells rang as the high priest moved about in his service to God."/>
          <p:cNvSpPr txBox="1"/>
          <p:nvPr/>
        </p:nvSpPr>
        <p:spPr>
          <a:xfrm>
            <a:off x="938648" y="5844627"/>
            <a:ext cx="11127504" cy="35008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 gold bells, first, signify the Father’s delight in the Son. The bells related particularly to the high priest’s work in the Holy Place which was for the Father. The bells rang as the high priest moved about in his service to God.</a:t>
            </a:r>
          </a:p>
        </p:txBody>
      </p:sp>
      <p:grpSp>
        <p:nvGrpSpPr>
          <p:cNvPr id="436" name="Pomegranates_bells04.jpg"/>
          <p:cNvGrpSpPr/>
          <p:nvPr/>
        </p:nvGrpSpPr>
        <p:grpSpPr>
          <a:xfrm>
            <a:off x="762991" y="460737"/>
            <a:ext cx="11478818" cy="5242260"/>
            <a:chOff x="0" y="0"/>
            <a:chExt cx="11478817" cy="5242258"/>
          </a:xfrm>
        </p:grpSpPr>
        <p:pic>
          <p:nvPicPr>
            <p:cNvPr id="435" name="Pomegranates_bells04.jpg" descr="Pomegranates_bells04.jpg"/>
            <p:cNvPicPr>
              <a:picLocks noChangeAspect="1"/>
            </p:cNvPicPr>
            <p:nvPr/>
          </p:nvPicPr>
          <p:blipFill>
            <a:blip r:embed="rId2"/>
            <a:srcRect t="16229" b="16229"/>
            <a:stretch>
              <a:fillRect/>
            </a:stretch>
          </p:blipFill>
          <p:spPr>
            <a:xfrm>
              <a:off x="76200" y="63500"/>
              <a:ext cx="11339118" cy="5102559"/>
            </a:xfrm>
            <a:prstGeom prst="rect">
              <a:avLst/>
            </a:prstGeom>
            <a:ln>
              <a:noFill/>
            </a:ln>
            <a:effectLst/>
          </p:spPr>
        </p:pic>
        <p:pic>
          <p:nvPicPr>
            <p:cNvPr id="434" name="Pomegranates_bells04.jpg" descr="Pomegranates_bells04.jpg"/>
            <p:cNvPicPr>
              <a:picLocks/>
            </p:cNvPicPr>
            <p:nvPr/>
          </p:nvPicPr>
          <p:blipFill>
            <a:blip r:embed="rId3"/>
            <a:stretch>
              <a:fillRect/>
            </a:stretch>
          </p:blipFill>
          <p:spPr>
            <a:xfrm>
              <a:off x="0" y="0"/>
              <a:ext cx="11478819" cy="5242259"/>
            </a:xfrm>
            <a:prstGeom prst="rect">
              <a:avLst/>
            </a:prstGeom>
            <a:effectLst/>
          </p:spPr>
        </p:pic>
      </p:gr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While he yet spake, behold, a bright cloud overshadowed them: and behold a voice out of the cloud, which said, This is my beloved Son, in whom I am well pleased; hear ye him” (Mt. 17:5)."/>
          <p:cNvSpPr txBox="1"/>
          <p:nvPr/>
        </p:nvSpPr>
        <p:spPr>
          <a:xfrm>
            <a:off x="938648" y="5878493"/>
            <a:ext cx="11127504" cy="35008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FFFFFF"/>
                </a:solidFill>
              </a:defRPr>
            </a:lvl1pPr>
          </a:lstStyle>
          <a:p>
            <a:r>
              <a:t>“While he yet spake, behold, a bright cloud overshadowed them: and behold a voice out of the cloud, which said, This is my beloved Son, in whom I am well pleased; hear ye him” (Mt. 17:5).</a:t>
            </a:r>
          </a:p>
        </p:txBody>
      </p:sp>
      <p:grpSp>
        <p:nvGrpSpPr>
          <p:cNvPr id="441" name="Pomegranates_bells04.jpg"/>
          <p:cNvGrpSpPr/>
          <p:nvPr/>
        </p:nvGrpSpPr>
        <p:grpSpPr>
          <a:xfrm>
            <a:off x="762991" y="460737"/>
            <a:ext cx="11478818" cy="5242260"/>
            <a:chOff x="0" y="0"/>
            <a:chExt cx="11478817" cy="5242258"/>
          </a:xfrm>
        </p:grpSpPr>
        <p:pic>
          <p:nvPicPr>
            <p:cNvPr id="440" name="Pomegranates_bells04.jpg" descr="Pomegranates_bells04.jpg"/>
            <p:cNvPicPr>
              <a:picLocks noChangeAspect="1"/>
            </p:cNvPicPr>
            <p:nvPr/>
          </p:nvPicPr>
          <p:blipFill>
            <a:blip r:embed="rId2"/>
            <a:srcRect t="16229" b="16229"/>
            <a:stretch>
              <a:fillRect/>
            </a:stretch>
          </p:blipFill>
          <p:spPr>
            <a:xfrm>
              <a:off x="76200" y="63500"/>
              <a:ext cx="11339118" cy="5102559"/>
            </a:xfrm>
            <a:prstGeom prst="rect">
              <a:avLst/>
            </a:prstGeom>
            <a:ln>
              <a:noFill/>
            </a:ln>
            <a:effectLst/>
          </p:spPr>
        </p:pic>
        <p:pic>
          <p:nvPicPr>
            <p:cNvPr id="439" name="Pomegranates_bells04.jpg" descr="Pomegranates_bells04.jpg"/>
            <p:cNvPicPr>
              <a:picLocks/>
            </p:cNvPicPr>
            <p:nvPr/>
          </p:nvPicPr>
          <p:blipFill>
            <a:blip r:embed="rId3"/>
            <a:stretch>
              <a:fillRect/>
            </a:stretch>
          </p:blipFill>
          <p:spPr>
            <a:xfrm>
              <a:off x="0" y="0"/>
              <a:ext cx="11478819" cy="5242259"/>
            </a:xfrm>
            <a:prstGeom prst="rect">
              <a:avLst/>
            </a:prstGeom>
            <a:effectLst/>
          </p:spPr>
        </p:pic>
      </p:gr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Second, the bells signify Christ’s present ministry in heaven. As the bells enabled the people to hear the High Priest ministering in the holy of holies even though they couldn’t see him, so Christ’s present ministry in heaven can be “heard” by the witne"/>
          <p:cNvSpPr txBox="1"/>
          <p:nvPr/>
        </p:nvSpPr>
        <p:spPr>
          <a:xfrm>
            <a:off x="947498" y="5833679"/>
            <a:ext cx="11109804" cy="34799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defTabSz="537463">
              <a:lnSpc>
                <a:spcPct val="110000"/>
              </a:lnSpc>
              <a:defRPr sz="3128" cap="none">
                <a:solidFill>
                  <a:srgbClr val="94E3FE"/>
                </a:solidFill>
              </a:defRPr>
            </a:lvl1pPr>
          </a:lstStyle>
          <a:p>
            <a:r>
              <a:t>Second, the bells signify Christ’s present ministry in heaven. As the bells enabled the people to hear the High Priest ministering in the holy of holies even though they couldn’t see him, so Christ’s present ministry in heaven can be “heard” by the witness of the Word of God and the testimony of the Holy Spirit (Joh. 16:12-15; 1 Jo. 2:20). </a:t>
            </a:r>
          </a:p>
        </p:txBody>
      </p:sp>
      <p:grpSp>
        <p:nvGrpSpPr>
          <p:cNvPr id="446" name="Pomegranates_bells04.jpg"/>
          <p:cNvGrpSpPr/>
          <p:nvPr/>
        </p:nvGrpSpPr>
        <p:grpSpPr>
          <a:xfrm>
            <a:off x="762991" y="460737"/>
            <a:ext cx="11478818" cy="5242260"/>
            <a:chOff x="0" y="0"/>
            <a:chExt cx="11478817" cy="5242258"/>
          </a:xfrm>
        </p:grpSpPr>
        <p:pic>
          <p:nvPicPr>
            <p:cNvPr id="445" name="Pomegranates_bells04.jpg" descr="Pomegranates_bells04.jpg"/>
            <p:cNvPicPr>
              <a:picLocks noChangeAspect="1"/>
            </p:cNvPicPr>
            <p:nvPr/>
          </p:nvPicPr>
          <p:blipFill>
            <a:blip r:embed="rId2"/>
            <a:srcRect t="16229" b="16229"/>
            <a:stretch>
              <a:fillRect/>
            </a:stretch>
          </p:blipFill>
          <p:spPr>
            <a:xfrm>
              <a:off x="76200" y="63500"/>
              <a:ext cx="11339118" cy="5102559"/>
            </a:xfrm>
            <a:prstGeom prst="rect">
              <a:avLst/>
            </a:prstGeom>
            <a:ln>
              <a:noFill/>
            </a:ln>
            <a:effectLst/>
          </p:spPr>
        </p:pic>
        <p:pic>
          <p:nvPicPr>
            <p:cNvPr id="444" name="Pomegranates_bells04.jpg" descr="Pomegranates_bells04.jpg"/>
            <p:cNvPicPr>
              <a:picLocks/>
            </p:cNvPicPr>
            <p:nvPr/>
          </p:nvPicPr>
          <p:blipFill>
            <a:blip r:embed="rId3"/>
            <a:stretch>
              <a:fillRect/>
            </a:stretch>
          </p:blipFill>
          <p:spPr>
            <a:xfrm>
              <a:off x="0" y="0"/>
              <a:ext cx="11478819" cy="5242259"/>
            </a:xfrm>
            <a:prstGeom prst="rect">
              <a:avLst/>
            </a:prstGeom>
            <a:effectLst/>
          </p:spPr>
        </p:pic>
      </p:gr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 name="In 2011, a golden bell with a small loop at its top was found by archaeologists excavating the ancient drainage channel that ran beneath the Pilgrim’s Way from the Pool of Siloam to the western side of the Temple Mount. The bell is very likely one that w"/>
          <p:cNvSpPr txBox="1"/>
          <p:nvPr/>
        </p:nvSpPr>
        <p:spPr>
          <a:xfrm>
            <a:off x="712032" y="1010355"/>
            <a:ext cx="5213716" cy="83609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In 2011, a golden bell with a small loop at its top was found by archaeologists excavating the ancient drainage channel that ran beneath the Pilgrim’s Way from the Pool of Siloam to the western side of the Temple Mount. The bell is very likely one that was made for the high priest’s robe.</a:t>
            </a:r>
          </a:p>
        </p:txBody>
      </p:sp>
      <p:grpSp>
        <p:nvGrpSpPr>
          <p:cNvPr id="451" name="0725_Bell.jpg"/>
          <p:cNvGrpSpPr/>
          <p:nvPr/>
        </p:nvGrpSpPr>
        <p:grpSpPr>
          <a:xfrm>
            <a:off x="5927377" y="682455"/>
            <a:ext cx="6423154" cy="8414089"/>
            <a:chOff x="0" y="0"/>
            <a:chExt cx="6423152" cy="8414088"/>
          </a:xfrm>
        </p:grpSpPr>
        <p:pic>
          <p:nvPicPr>
            <p:cNvPr id="450" name="0725_Bell.jpg" descr="0725_Bell.jpg"/>
            <p:cNvPicPr>
              <a:picLocks noChangeAspect="1"/>
            </p:cNvPicPr>
            <p:nvPr/>
          </p:nvPicPr>
          <p:blipFill>
            <a:blip r:embed="rId2"/>
            <a:srcRect l="24687" r="24687"/>
            <a:stretch>
              <a:fillRect/>
            </a:stretch>
          </p:blipFill>
          <p:spPr>
            <a:xfrm>
              <a:off x="76200" y="63500"/>
              <a:ext cx="6283454" cy="8274389"/>
            </a:xfrm>
            <a:prstGeom prst="rect">
              <a:avLst/>
            </a:prstGeom>
            <a:ln>
              <a:noFill/>
            </a:ln>
            <a:effectLst/>
          </p:spPr>
        </p:pic>
        <p:pic>
          <p:nvPicPr>
            <p:cNvPr id="449" name="0725_Bell.jpg" descr="0725_Bell.jpg"/>
            <p:cNvPicPr>
              <a:picLocks/>
            </p:cNvPicPr>
            <p:nvPr/>
          </p:nvPicPr>
          <p:blipFill>
            <a:blip r:embed="rId3"/>
            <a:stretch>
              <a:fillRect/>
            </a:stretch>
          </p:blipFill>
          <p:spPr>
            <a:xfrm>
              <a:off x="0" y="0"/>
              <a:ext cx="6423153" cy="8414089"/>
            </a:xfrm>
            <a:prstGeom prst="rect">
              <a:avLst/>
            </a:prstGeom>
            <a:effectLst/>
          </p:spPr>
        </p:pic>
      </p:gr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The EPHOD was an apron-like garment placed over the head and shoulders of the high priest on top of the blue robe. It was made of fine linen with gold, blue, purple, and scarlet woven in it (Ex. 28:6; 39:2-5)."/>
          <p:cNvSpPr txBox="1"/>
          <p:nvPr/>
        </p:nvSpPr>
        <p:spPr>
          <a:xfrm>
            <a:off x="1023110" y="680705"/>
            <a:ext cx="5795435" cy="83921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a:t>
            </a:r>
            <a:r>
              <a:rPr>
                <a:solidFill>
                  <a:srgbClr val="FFFFFF"/>
                </a:solidFill>
              </a:rPr>
              <a:t>EPHOD</a:t>
            </a:r>
            <a:r>
              <a:t> was an apron-like garment placed over the head and shoulders of the high priest on top of the blue robe. It was made of fine linen with gold, blue, purple, and scarlet woven in it (Ex. 28:6; 39:2-5). </a:t>
            </a:r>
          </a:p>
        </p:txBody>
      </p:sp>
      <p:grpSp>
        <p:nvGrpSpPr>
          <p:cNvPr id="456" name="26-Israel - Tabernacle High Priest.jpeg"/>
          <p:cNvGrpSpPr/>
          <p:nvPr/>
        </p:nvGrpSpPr>
        <p:grpSpPr>
          <a:xfrm>
            <a:off x="7262733" y="487930"/>
            <a:ext cx="4346733" cy="8803140"/>
            <a:chOff x="0" y="0"/>
            <a:chExt cx="4346732" cy="8803139"/>
          </a:xfrm>
        </p:grpSpPr>
        <p:pic>
          <p:nvPicPr>
            <p:cNvPr id="455" name="26-Israel - Tabernacle High Priest.jpeg" descr="26-Israel - Tabernacle High Priest.jpeg"/>
            <p:cNvPicPr>
              <a:picLocks noChangeAspect="1"/>
            </p:cNvPicPr>
            <p:nvPr/>
          </p:nvPicPr>
          <p:blipFill>
            <a:blip r:embed="rId2"/>
            <a:srcRect l="18987" t="8190" r="36738" b="23429"/>
            <a:stretch>
              <a:fillRect/>
            </a:stretch>
          </p:blipFill>
          <p:spPr>
            <a:xfrm>
              <a:off x="76200" y="63500"/>
              <a:ext cx="4207033" cy="8663440"/>
            </a:xfrm>
            <a:prstGeom prst="rect">
              <a:avLst/>
            </a:prstGeom>
            <a:ln>
              <a:noFill/>
            </a:ln>
            <a:effectLst/>
          </p:spPr>
        </p:pic>
        <p:pic>
          <p:nvPicPr>
            <p:cNvPr id="454" name="26-Israel - Tabernacle High Priest.jpeg" descr="26-Israel - Tabernacle High Priest.jpeg"/>
            <p:cNvPicPr>
              <a:picLocks/>
            </p:cNvPicPr>
            <p:nvPr/>
          </p:nvPicPr>
          <p:blipFill>
            <a:blip r:embed="rId3"/>
            <a:stretch>
              <a:fillRect/>
            </a:stretch>
          </p:blipFill>
          <p:spPr>
            <a:xfrm>
              <a:off x="-1" y="0"/>
              <a:ext cx="4346734" cy="8803140"/>
            </a:xfrm>
            <a:prstGeom prst="rect">
              <a:avLst/>
            </a:prstGeom>
            <a:effectLst/>
          </p:spPr>
        </p:pic>
      </p:grpSp>
      <p:sp>
        <p:nvSpPr>
          <p:cNvPr id="457" name="goodsalt.com"/>
          <p:cNvSpPr txBox="1"/>
          <p:nvPr/>
        </p:nvSpPr>
        <p:spPr>
          <a:xfrm>
            <a:off x="8738660" y="8725489"/>
            <a:ext cx="3214672" cy="671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cap="none">
                <a:solidFill>
                  <a:srgbClr val="FFFFFF"/>
                </a:solidFill>
              </a:defRPr>
            </a:lvl1pPr>
          </a:lstStyle>
          <a:p>
            <a:r>
              <a:t>goodsalt.com</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The white linen signifies Christ’s pure, sinless nature (Heb. 7:26). (The ephod in this drawing is not accurate in that it is not white.)…"/>
          <p:cNvSpPr txBox="1"/>
          <p:nvPr/>
        </p:nvSpPr>
        <p:spPr>
          <a:xfrm>
            <a:off x="997710" y="1036305"/>
            <a:ext cx="5795435" cy="83921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defTabSz="537463">
              <a:lnSpc>
                <a:spcPct val="110000"/>
              </a:lnSpc>
              <a:defRPr sz="3128" cap="none">
                <a:solidFill>
                  <a:srgbClr val="94E3FE"/>
                </a:solidFill>
              </a:defRPr>
            </a:pPr>
            <a:r>
              <a:t>The </a:t>
            </a:r>
            <a:r>
              <a:rPr u="sng"/>
              <a:t>white linen</a:t>
            </a:r>
            <a:r>
              <a:t> signifies Christ’s pure, sinless nature (Heb. 7:26). (The ephod in this drawing is not accurate in that it is not white.)</a:t>
            </a:r>
          </a:p>
          <a:p>
            <a:pPr algn="l" defTabSz="537463">
              <a:lnSpc>
                <a:spcPct val="110000"/>
              </a:lnSpc>
              <a:defRPr sz="1840" cap="none">
                <a:solidFill>
                  <a:srgbClr val="94E3FE"/>
                </a:solidFill>
              </a:defRPr>
            </a:pPr>
            <a:endParaRPr/>
          </a:p>
          <a:p>
            <a:pPr algn="l" defTabSz="537463">
              <a:lnSpc>
                <a:spcPct val="110000"/>
              </a:lnSpc>
              <a:defRPr sz="3128" cap="none">
                <a:solidFill>
                  <a:srgbClr val="94E3FE"/>
                </a:solidFill>
              </a:defRPr>
            </a:pPr>
            <a:r>
              <a:t>The </a:t>
            </a:r>
            <a:r>
              <a:rPr u="sng"/>
              <a:t>gold</a:t>
            </a:r>
            <a:r>
              <a:t> signifies Christ’s deity.</a:t>
            </a:r>
          </a:p>
          <a:p>
            <a:pPr algn="l" defTabSz="537463">
              <a:lnSpc>
                <a:spcPct val="110000"/>
              </a:lnSpc>
              <a:defRPr sz="1840" cap="none">
                <a:solidFill>
                  <a:srgbClr val="94E3FE"/>
                </a:solidFill>
              </a:defRPr>
            </a:pPr>
            <a:endParaRPr/>
          </a:p>
          <a:p>
            <a:pPr algn="l" defTabSz="537463">
              <a:lnSpc>
                <a:spcPct val="110000"/>
              </a:lnSpc>
              <a:defRPr sz="3128" cap="none">
                <a:solidFill>
                  <a:srgbClr val="94E3FE"/>
                </a:solidFill>
              </a:defRPr>
            </a:pPr>
            <a:r>
              <a:t>The </a:t>
            </a:r>
            <a:r>
              <a:rPr u="sng"/>
              <a:t>blue</a:t>
            </a:r>
            <a:r>
              <a:t> signifies His heavenly origin.</a:t>
            </a:r>
          </a:p>
          <a:p>
            <a:pPr algn="l" defTabSz="537463">
              <a:lnSpc>
                <a:spcPct val="110000"/>
              </a:lnSpc>
              <a:defRPr sz="1840" cap="none">
                <a:solidFill>
                  <a:srgbClr val="94E3FE"/>
                </a:solidFill>
              </a:defRPr>
            </a:pPr>
            <a:endParaRPr/>
          </a:p>
          <a:p>
            <a:pPr algn="l" defTabSz="537463">
              <a:lnSpc>
                <a:spcPct val="110000"/>
              </a:lnSpc>
              <a:defRPr sz="3128" cap="none">
                <a:solidFill>
                  <a:srgbClr val="94E3FE"/>
                </a:solidFill>
              </a:defRPr>
            </a:pPr>
            <a:r>
              <a:t>The </a:t>
            </a:r>
            <a:r>
              <a:rPr u="sng"/>
              <a:t>purple</a:t>
            </a:r>
            <a:r>
              <a:t> signifies His royalty.</a:t>
            </a:r>
          </a:p>
          <a:p>
            <a:pPr algn="l" defTabSz="537463">
              <a:lnSpc>
                <a:spcPct val="110000"/>
              </a:lnSpc>
              <a:defRPr sz="1840" cap="none">
                <a:solidFill>
                  <a:srgbClr val="94E3FE"/>
                </a:solidFill>
              </a:defRPr>
            </a:pPr>
            <a:endParaRPr/>
          </a:p>
          <a:p>
            <a:pPr algn="l" defTabSz="537463">
              <a:lnSpc>
                <a:spcPct val="110000"/>
              </a:lnSpc>
              <a:defRPr sz="3128" cap="none">
                <a:solidFill>
                  <a:srgbClr val="94E3FE"/>
                </a:solidFill>
              </a:defRPr>
            </a:pPr>
            <a:r>
              <a:t>The </a:t>
            </a:r>
            <a:r>
              <a:rPr u="sng"/>
              <a:t>scarlet</a:t>
            </a:r>
            <a:r>
              <a:t> signifies His sacrificial atonement.</a:t>
            </a:r>
          </a:p>
        </p:txBody>
      </p:sp>
      <p:grpSp>
        <p:nvGrpSpPr>
          <p:cNvPr id="462" name="26-Israel - Tabernacle High Priest.jpeg"/>
          <p:cNvGrpSpPr/>
          <p:nvPr/>
        </p:nvGrpSpPr>
        <p:grpSpPr>
          <a:xfrm>
            <a:off x="7262733" y="487930"/>
            <a:ext cx="4346733" cy="8803140"/>
            <a:chOff x="0" y="0"/>
            <a:chExt cx="4346732" cy="8803139"/>
          </a:xfrm>
        </p:grpSpPr>
        <p:pic>
          <p:nvPicPr>
            <p:cNvPr id="461" name="26-Israel - Tabernacle High Priest.jpeg" descr="26-Israel - Tabernacle High Priest.jpeg"/>
            <p:cNvPicPr>
              <a:picLocks noChangeAspect="1"/>
            </p:cNvPicPr>
            <p:nvPr/>
          </p:nvPicPr>
          <p:blipFill>
            <a:blip r:embed="rId2"/>
            <a:srcRect l="18987" t="8190" r="36738" b="23429"/>
            <a:stretch>
              <a:fillRect/>
            </a:stretch>
          </p:blipFill>
          <p:spPr>
            <a:xfrm>
              <a:off x="76200" y="63500"/>
              <a:ext cx="4207033" cy="8663440"/>
            </a:xfrm>
            <a:prstGeom prst="rect">
              <a:avLst/>
            </a:prstGeom>
            <a:ln>
              <a:noFill/>
            </a:ln>
            <a:effectLst/>
          </p:spPr>
        </p:pic>
        <p:pic>
          <p:nvPicPr>
            <p:cNvPr id="460" name="26-Israel - Tabernacle High Priest.jpeg" descr="26-Israel - Tabernacle High Priest.jpeg"/>
            <p:cNvPicPr>
              <a:picLocks/>
            </p:cNvPicPr>
            <p:nvPr/>
          </p:nvPicPr>
          <p:blipFill>
            <a:blip r:embed="rId3"/>
            <a:stretch>
              <a:fillRect/>
            </a:stretch>
          </p:blipFill>
          <p:spPr>
            <a:xfrm>
              <a:off x="-1" y="0"/>
              <a:ext cx="4346734" cy="8803140"/>
            </a:xfrm>
            <a:prstGeom prst="rect">
              <a:avLst/>
            </a:prstGeom>
            <a:effectLst/>
          </p:spPr>
        </p:pic>
      </p:grpSp>
      <p:sp>
        <p:nvSpPr>
          <p:cNvPr id="463" name="goodsalt.com"/>
          <p:cNvSpPr txBox="1"/>
          <p:nvPr/>
        </p:nvSpPr>
        <p:spPr>
          <a:xfrm>
            <a:off x="8738660" y="8776289"/>
            <a:ext cx="3214672" cy="6718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cap="none">
                <a:solidFill>
                  <a:srgbClr val="FFFFFF"/>
                </a:solidFill>
              </a:defRPr>
            </a:lvl1pPr>
          </a:lstStyle>
          <a:p>
            <a:r>
              <a:t>goodsalt.com</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The ONYX STONES in the shoulder pieces (Ex. 28:9-12) had the names of the tribes of Israel engraved therein. The stones represent God’s love for His people. They are His treasures (Mal 3:16-17). They are valuable to Him. He has purchased them at great pr"/>
          <p:cNvSpPr txBox="1"/>
          <p:nvPr/>
        </p:nvSpPr>
        <p:spPr>
          <a:xfrm>
            <a:off x="642110" y="1416561"/>
            <a:ext cx="5330396" cy="80504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a:t>
            </a:r>
            <a:r>
              <a:rPr>
                <a:solidFill>
                  <a:srgbClr val="FFFFFF"/>
                </a:solidFill>
              </a:rPr>
              <a:t>ONYX STONES</a:t>
            </a:r>
            <a:r>
              <a:t> in the shoulder pieces (Ex. 28:9-12) had the names of the tribes of Israel engraved therein. The stones represent God’s love for His people. They are His treasures (Mal 3:16-17). They are valuable to Him. He has purchased them at great price (1 Co. 6:20; 1 Pe. 1:18-19).</a:t>
            </a:r>
          </a:p>
        </p:txBody>
      </p:sp>
      <p:grpSp>
        <p:nvGrpSpPr>
          <p:cNvPr id="468" name="26-Israel - Tabernacle High Priest.jpeg"/>
          <p:cNvGrpSpPr/>
          <p:nvPr/>
        </p:nvGrpSpPr>
        <p:grpSpPr>
          <a:xfrm>
            <a:off x="6396713" y="1376824"/>
            <a:ext cx="5969089" cy="6606155"/>
            <a:chOff x="0" y="0"/>
            <a:chExt cx="5969088" cy="6606154"/>
          </a:xfrm>
        </p:grpSpPr>
        <p:pic>
          <p:nvPicPr>
            <p:cNvPr id="467" name="26-Israel - Tabernacle High Priest.jpeg" descr="26-Israel - Tabernacle High Priest.jpeg"/>
            <p:cNvPicPr>
              <a:picLocks noChangeAspect="1"/>
            </p:cNvPicPr>
            <p:nvPr/>
          </p:nvPicPr>
          <p:blipFill>
            <a:blip r:embed="rId2"/>
            <a:srcRect l="20671" t="8420" r="45925" b="63789"/>
            <a:stretch>
              <a:fillRect/>
            </a:stretch>
          </p:blipFill>
          <p:spPr>
            <a:xfrm>
              <a:off x="76200" y="63500"/>
              <a:ext cx="5829389" cy="6466455"/>
            </a:xfrm>
            <a:prstGeom prst="rect">
              <a:avLst/>
            </a:prstGeom>
            <a:ln>
              <a:noFill/>
            </a:ln>
            <a:effectLst/>
          </p:spPr>
        </p:pic>
        <p:pic>
          <p:nvPicPr>
            <p:cNvPr id="466" name="26-Israel - Tabernacle High Priest.jpeg" descr="26-Israel - Tabernacle High Priest.jpeg"/>
            <p:cNvPicPr>
              <a:picLocks/>
            </p:cNvPicPr>
            <p:nvPr/>
          </p:nvPicPr>
          <p:blipFill>
            <a:blip r:embed="rId3"/>
            <a:stretch>
              <a:fillRect/>
            </a:stretch>
          </p:blipFill>
          <p:spPr>
            <a:xfrm>
              <a:off x="0" y="0"/>
              <a:ext cx="5969089" cy="6606155"/>
            </a:xfrm>
            <a:prstGeom prst="rect">
              <a:avLst/>
            </a:prstGeom>
            <a:effectLst/>
          </p:spPr>
        </p:pic>
      </p:gr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 name="The stones on the high priest’s shoulders signify that God’s people are kept secure by Christ’s divine strength. We are born on His almighty shoulders!"/>
          <p:cNvSpPr txBox="1"/>
          <p:nvPr/>
        </p:nvSpPr>
        <p:spPr>
          <a:xfrm>
            <a:off x="667510" y="1486610"/>
            <a:ext cx="5450947" cy="71930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stones on the high priest’s shoulders signify that God’s people are kept secure by Christ’s divine strength. We are born on His almighty shoulders!</a:t>
            </a:r>
          </a:p>
        </p:txBody>
      </p:sp>
      <p:grpSp>
        <p:nvGrpSpPr>
          <p:cNvPr id="473" name="26-Israel - Tabernacle High Priest.jpeg"/>
          <p:cNvGrpSpPr/>
          <p:nvPr/>
        </p:nvGrpSpPr>
        <p:grpSpPr>
          <a:xfrm>
            <a:off x="6396713" y="1376824"/>
            <a:ext cx="5969089" cy="6606155"/>
            <a:chOff x="0" y="0"/>
            <a:chExt cx="5969088" cy="6606154"/>
          </a:xfrm>
        </p:grpSpPr>
        <p:pic>
          <p:nvPicPr>
            <p:cNvPr id="472" name="26-Israel - Tabernacle High Priest.jpeg" descr="26-Israel - Tabernacle High Priest.jpeg"/>
            <p:cNvPicPr>
              <a:picLocks noChangeAspect="1"/>
            </p:cNvPicPr>
            <p:nvPr/>
          </p:nvPicPr>
          <p:blipFill>
            <a:blip r:embed="rId2"/>
            <a:srcRect l="20671" t="8420" r="45925" b="63789"/>
            <a:stretch>
              <a:fillRect/>
            </a:stretch>
          </p:blipFill>
          <p:spPr>
            <a:xfrm>
              <a:off x="76200" y="63500"/>
              <a:ext cx="5829389" cy="6466455"/>
            </a:xfrm>
            <a:prstGeom prst="rect">
              <a:avLst/>
            </a:prstGeom>
            <a:ln>
              <a:noFill/>
            </a:ln>
            <a:effectLst/>
          </p:spPr>
        </p:pic>
        <p:pic>
          <p:nvPicPr>
            <p:cNvPr id="471" name="26-Israel - Tabernacle High Priest.jpeg" descr="26-Israel - Tabernacle High Priest.jpeg"/>
            <p:cNvPicPr>
              <a:picLocks/>
            </p:cNvPicPr>
            <p:nvPr/>
          </p:nvPicPr>
          <p:blipFill>
            <a:blip r:embed="rId3"/>
            <a:stretch>
              <a:fillRect/>
            </a:stretch>
          </p:blipFill>
          <p:spPr>
            <a:xfrm>
              <a:off x="0" y="0"/>
              <a:ext cx="5969089" cy="6606155"/>
            </a:xfrm>
            <a:prstGeom prst="rect">
              <a:avLst/>
            </a:prstGeom>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Most of the photos and video clips are our own and we are publishing them in The Way of Life Pictorial Bible for free use by teachers and students."/>
          <p:cNvSpPr txBox="1">
            <a:spLocks noGrp="1"/>
          </p:cNvSpPr>
          <p:nvPr>
            <p:ph type="body" sz="quarter" idx="1"/>
          </p:nvPr>
        </p:nvSpPr>
        <p:spPr>
          <a:xfrm>
            <a:off x="945901" y="978415"/>
            <a:ext cx="4508998" cy="5374482"/>
          </a:xfrm>
          <a:prstGeom prst="rect">
            <a:avLst/>
          </a:prstGeom>
        </p:spPr>
        <p:txBody>
          <a:bodyPr/>
          <a:lstStyle/>
          <a:p>
            <a:pPr>
              <a:defRPr sz="3400">
                <a:solidFill>
                  <a:srgbClr val="76D6FF"/>
                </a:solidFill>
              </a:defRPr>
            </a:pPr>
            <a:r>
              <a:t>Most of the photos and video clips are our own and we are publishing them in </a:t>
            </a:r>
            <a:r>
              <a:rPr i="1"/>
              <a:t>The Way of Life Pictorial Bible</a:t>
            </a:r>
            <a:r>
              <a:t> for free use by teachers and students. </a:t>
            </a:r>
          </a:p>
        </p:txBody>
      </p:sp>
      <p:pic>
        <p:nvPicPr>
          <p:cNvPr id="332" name="mars hill (8).jpg" descr="mars hill (8).jpg"/>
          <p:cNvPicPr>
            <a:picLocks noChangeAspect="1"/>
          </p:cNvPicPr>
          <p:nvPr/>
        </p:nvPicPr>
        <p:blipFill>
          <a:blip r:embed="rId2"/>
          <a:srcRect l="20277" t="13755" r="30205"/>
          <a:stretch>
            <a:fillRect/>
          </a:stretch>
        </p:blipFill>
        <p:spPr>
          <a:xfrm>
            <a:off x="7761542" y="678266"/>
            <a:ext cx="4508938" cy="5232242"/>
          </a:xfrm>
          <a:prstGeom prst="rect">
            <a:avLst/>
          </a:prstGeom>
          <a:ln w="12700">
            <a:miter lim="400000"/>
          </a:ln>
        </p:spPr>
      </p:pic>
      <p:grpSp>
        <p:nvGrpSpPr>
          <p:cNvPr id="335" name="jerusalem misc brian 4 - Version 2.jpg"/>
          <p:cNvGrpSpPr/>
          <p:nvPr/>
        </p:nvGrpSpPr>
        <p:grpSpPr>
          <a:xfrm rot="21373834">
            <a:off x="5600241" y="3648014"/>
            <a:ext cx="4071604" cy="5374483"/>
            <a:chOff x="0" y="0"/>
            <a:chExt cx="4071603" cy="5374481"/>
          </a:xfrm>
        </p:grpSpPr>
        <p:pic>
          <p:nvPicPr>
            <p:cNvPr id="334" name="jerusalem misc brian 4 - Version 2.jpg" descr="jerusalem misc brian 4 - Version 2.jpg"/>
            <p:cNvPicPr>
              <a:picLocks noChangeAspect="1"/>
            </p:cNvPicPr>
            <p:nvPr/>
          </p:nvPicPr>
          <p:blipFill>
            <a:blip r:embed="rId3"/>
            <a:srcRect t="10296" b="936"/>
            <a:stretch>
              <a:fillRect/>
            </a:stretch>
          </p:blipFill>
          <p:spPr>
            <a:xfrm>
              <a:off x="79716" y="63499"/>
              <a:ext cx="3928387" cy="5234783"/>
            </a:xfrm>
            <a:prstGeom prst="rect">
              <a:avLst/>
            </a:prstGeom>
            <a:ln>
              <a:noFill/>
            </a:ln>
            <a:effectLst/>
          </p:spPr>
        </p:pic>
        <p:pic>
          <p:nvPicPr>
            <p:cNvPr id="333" name="jerusalem misc brian 4 - Version 2.jpg" descr="jerusalem misc brian 4 - Version 2.jpg"/>
            <p:cNvPicPr>
              <a:picLocks/>
            </p:cNvPicPr>
            <p:nvPr/>
          </p:nvPicPr>
          <p:blipFill>
            <a:blip r:embed="rId4"/>
            <a:stretch>
              <a:fillRect/>
            </a:stretch>
          </p:blipFill>
          <p:spPr>
            <a:xfrm>
              <a:off x="0" y="-1"/>
              <a:ext cx="4071604" cy="5374483"/>
            </a:xfrm>
            <a:prstGeom prst="rect">
              <a:avLst/>
            </a:prstGeom>
            <a:effectLst/>
          </p:spPr>
        </p:pic>
      </p:gr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 name="The BREASTPLATE was bound upon the ephod over the priest’s chest (Ex. 28:15-29). On the breastplate were twelve precious stones set in four rows, each stone engraved with a name of one of the tribes of Israel."/>
          <p:cNvSpPr txBox="1"/>
          <p:nvPr/>
        </p:nvSpPr>
        <p:spPr>
          <a:xfrm>
            <a:off x="718310" y="971475"/>
            <a:ext cx="5064788" cy="71741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a:t>
            </a:r>
            <a:r>
              <a:rPr>
                <a:solidFill>
                  <a:srgbClr val="FFFFFF"/>
                </a:solidFill>
              </a:rPr>
              <a:t>BREASTPLATE</a:t>
            </a:r>
            <a:r>
              <a:t> was bound upon the ephod over the priest’s chest (Ex. 28:15-29). On the breastplate were twelve precious stones set in four rows, each stone engraved with a name of one of the tribes of Israel.</a:t>
            </a:r>
          </a:p>
        </p:txBody>
      </p:sp>
      <p:grpSp>
        <p:nvGrpSpPr>
          <p:cNvPr id="478" name="26-Israel - Tabernacle High Priest.jpeg"/>
          <p:cNvGrpSpPr/>
          <p:nvPr/>
        </p:nvGrpSpPr>
        <p:grpSpPr>
          <a:xfrm>
            <a:off x="6293056" y="1034140"/>
            <a:ext cx="6160406" cy="7685320"/>
            <a:chOff x="0" y="0"/>
            <a:chExt cx="6160405" cy="7685318"/>
          </a:xfrm>
        </p:grpSpPr>
        <p:pic>
          <p:nvPicPr>
            <p:cNvPr id="477" name="26-Israel - Tabernacle High Priest.jpeg" descr="26-Israel - Tabernacle High Priest.jpeg"/>
            <p:cNvPicPr>
              <a:picLocks noChangeAspect="1"/>
            </p:cNvPicPr>
            <p:nvPr/>
          </p:nvPicPr>
          <p:blipFill>
            <a:blip r:embed="rId2"/>
            <a:srcRect l="19416" t="7683" r="40361" b="54509"/>
            <a:stretch>
              <a:fillRect/>
            </a:stretch>
          </p:blipFill>
          <p:spPr>
            <a:xfrm>
              <a:off x="76200" y="63500"/>
              <a:ext cx="6020706" cy="7545619"/>
            </a:xfrm>
            <a:prstGeom prst="rect">
              <a:avLst/>
            </a:prstGeom>
            <a:ln>
              <a:noFill/>
            </a:ln>
            <a:effectLst/>
          </p:spPr>
        </p:pic>
        <p:pic>
          <p:nvPicPr>
            <p:cNvPr id="476" name="26-Israel - Tabernacle High Priest.jpeg" descr="26-Israel - Tabernacle High Priest.jpeg"/>
            <p:cNvPicPr>
              <a:picLocks/>
            </p:cNvPicPr>
            <p:nvPr/>
          </p:nvPicPr>
          <p:blipFill>
            <a:blip r:embed="rId3"/>
            <a:stretch>
              <a:fillRect/>
            </a:stretch>
          </p:blipFill>
          <p:spPr>
            <a:xfrm>
              <a:off x="-1" y="0"/>
              <a:ext cx="6160407" cy="7685319"/>
            </a:xfrm>
            <a:prstGeom prst="rect">
              <a:avLst/>
            </a:prstGeom>
            <a:effectLst/>
          </p:spPr>
        </p:pic>
      </p:gr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The jewels signify Christ’s people as His treasures (Mal. 3:16-17). The church is the treasure that Christ purchased with His blood (Mt. 13:44; Ac. 20:28). His redeemed people are born on His heart of infinite love!"/>
          <p:cNvSpPr txBox="1"/>
          <p:nvPr/>
        </p:nvSpPr>
        <p:spPr>
          <a:xfrm>
            <a:off x="845310" y="1149275"/>
            <a:ext cx="4877760" cy="82922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The jewels signify Christ’s people as His treasures (Mal. 3:16-17). The church is the treasure that Christ purchased with His blood (Mt. 13:44; Ac. 20:28). His redeemed people are born on His heart of infinite love!</a:t>
            </a:r>
          </a:p>
        </p:txBody>
      </p:sp>
      <p:grpSp>
        <p:nvGrpSpPr>
          <p:cNvPr id="483" name="26-Israel - Tabernacle High Priest.jpeg"/>
          <p:cNvGrpSpPr/>
          <p:nvPr/>
        </p:nvGrpSpPr>
        <p:grpSpPr>
          <a:xfrm>
            <a:off x="6293056" y="1034140"/>
            <a:ext cx="6160406" cy="7685320"/>
            <a:chOff x="0" y="0"/>
            <a:chExt cx="6160405" cy="7685318"/>
          </a:xfrm>
        </p:grpSpPr>
        <p:pic>
          <p:nvPicPr>
            <p:cNvPr id="482" name="26-Israel - Tabernacle High Priest.jpeg" descr="26-Israel - Tabernacle High Priest.jpeg"/>
            <p:cNvPicPr>
              <a:picLocks noChangeAspect="1"/>
            </p:cNvPicPr>
            <p:nvPr/>
          </p:nvPicPr>
          <p:blipFill>
            <a:blip r:embed="rId2"/>
            <a:srcRect l="19416" t="7683" r="40361" b="54509"/>
            <a:stretch>
              <a:fillRect/>
            </a:stretch>
          </p:blipFill>
          <p:spPr>
            <a:xfrm>
              <a:off x="76200" y="63500"/>
              <a:ext cx="6020706" cy="7545619"/>
            </a:xfrm>
            <a:prstGeom prst="rect">
              <a:avLst/>
            </a:prstGeom>
            <a:ln>
              <a:noFill/>
            </a:ln>
            <a:effectLst/>
          </p:spPr>
        </p:pic>
        <p:pic>
          <p:nvPicPr>
            <p:cNvPr id="481" name="26-Israel - Tabernacle High Priest.jpeg" descr="26-Israel - Tabernacle High Priest.jpeg"/>
            <p:cNvPicPr>
              <a:picLocks/>
            </p:cNvPicPr>
            <p:nvPr/>
          </p:nvPicPr>
          <p:blipFill>
            <a:blip r:embed="rId3"/>
            <a:stretch>
              <a:fillRect/>
            </a:stretch>
          </p:blipFill>
          <p:spPr>
            <a:xfrm>
              <a:off x="-1" y="0"/>
              <a:ext cx="6160407" cy="7685319"/>
            </a:xfrm>
            <a:prstGeom prst="rect">
              <a:avLst/>
            </a:prstGeom>
            <a:effectLst/>
          </p:spPr>
        </p:pic>
      </p:gr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 name="The GIRDLE secured the robe (Ex. 28:39). It was made “of gold, blue, and purple, and scarlet, and fine twined linen” (Ex. 39:29).…"/>
          <p:cNvSpPr txBox="1"/>
          <p:nvPr/>
        </p:nvSpPr>
        <p:spPr>
          <a:xfrm>
            <a:off x="972310" y="1019636"/>
            <a:ext cx="5020834" cy="81715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a:t>
            </a:r>
            <a:r>
              <a:rPr>
                <a:solidFill>
                  <a:srgbClr val="FFFFFF"/>
                </a:solidFill>
              </a:rPr>
              <a:t>GIRDLE</a:t>
            </a:r>
            <a:r>
              <a:t> secured the robe (Ex. 28:39). It was made “</a:t>
            </a:r>
            <a:r>
              <a:rPr i="1"/>
              <a:t>of</a:t>
            </a:r>
            <a:r>
              <a:t> gold, blue, and purple, and scarlet, and fine twined linen” (Ex. 39:29). </a:t>
            </a:r>
          </a:p>
          <a:p>
            <a:pPr algn="l">
              <a:lnSpc>
                <a:spcPct val="110000"/>
              </a:lnSpc>
              <a:defRPr sz="3400" cap="none">
                <a:solidFill>
                  <a:srgbClr val="94E3FE"/>
                </a:solidFill>
              </a:defRPr>
            </a:pPr>
            <a:endParaRPr/>
          </a:p>
          <a:p>
            <a:pPr algn="l">
              <a:lnSpc>
                <a:spcPct val="110000"/>
              </a:lnSpc>
              <a:defRPr sz="3400" cap="none">
                <a:solidFill>
                  <a:srgbClr val="94E3FE"/>
                </a:solidFill>
              </a:defRPr>
            </a:pPr>
            <a:r>
              <a:t>(The girdle in this drawing is yellowish instead of white and only has purple and scarlet, no blue or gold thread.)</a:t>
            </a:r>
          </a:p>
        </p:txBody>
      </p:sp>
      <p:grpSp>
        <p:nvGrpSpPr>
          <p:cNvPr id="488" name="26-Israel - Tabernacle High Priest.jpeg"/>
          <p:cNvGrpSpPr/>
          <p:nvPr/>
        </p:nvGrpSpPr>
        <p:grpSpPr>
          <a:xfrm>
            <a:off x="6302491" y="1093979"/>
            <a:ext cx="5621445" cy="6761885"/>
            <a:chOff x="0" y="0"/>
            <a:chExt cx="5621443" cy="6761883"/>
          </a:xfrm>
        </p:grpSpPr>
        <p:pic>
          <p:nvPicPr>
            <p:cNvPr id="487" name="26-Israel - Tabernacle High Priest.jpeg" descr="26-Israel - Tabernacle High Priest.jpeg"/>
            <p:cNvPicPr>
              <a:picLocks noChangeAspect="1"/>
            </p:cNvPicPr>
            <p:nvPr/>
          </p:nvPicPr>
          <p:blipFill>
            <a:blip r:embed="rId2"/>
            <a:srcRect l="25116" t="30977" r="45296" b="42215"/>
            <a:stretch>
              <a:fillRect/>
            </a:stretch>
          </p:blipFill>
          <p:spPr>
            <a:xfrm>
              <a:off x="76200" y="63500"/>
              <a:ext cx="5481744" cy="6622184"/>
            </a:xfrm>
            <a:prstGeom prst="rect">
              <a:avLst/>
            </a:prstGeom>
            <a:ln>
              <a:noFill/>
            </a:ln>
            <a:effectLst/>
          </p:spPr>
        </p:pic>
        <p:pic>
          <p:nvPicPr>
            <p:cNvPr id="486" name="26-Israel - Tabernacle High Priest.jpeg" descr="26-Israel - Tabernacle High Priest.jpeg"/>
            <p:cNvPicPr>
              <a:picLocks/>
            </p:cNvPicPr>
            <p:nvPr/>
          </p:nvPicPr>
          <p:blipFill>
            <a:blip r:embed="rId3"/>
            <a:stretch>
              <a:fillRect/>
            </a:stretch>
          </p:blipFill>
          <p:spPr>
            <a:xfrm>
              <a:off x="-1" y="0"/>
              <a:ext cx="5621445" cy="6761884"/>
            </a:xfrm>
            <a:prstGeom prst="rect">
              <a:avLst/>
            </a:prstGeom>
            <a:effectLst/>
          </p:spPr>
        </p:pic>
      </p:gr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 name="The girdle looked something like this. It was made of linen like the coat and had purple, scarlet, and gold thread woven into it. This is a garment made by the Temple Institute in Jerusalem."/>
          <p:cNvSpPr txBox="1"/>
          <p:nvPr/>
        </p:nvSpPr>
        <p:spPr>
          <a:xfrm>
            <a:off x="1701692" y="6893610"/>
            <a:ext cx="9601416" cy="309539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defTabSz="537463">
              <a:lnSpc>
                <a:spcPct val="110000"/>
              </a:lnSpc>
              <a:defRPr sz="3128" cap="none">
                <a:solidFill>
                  <a:srgbClr val="94E3FE"/>
                </a:solidFill>
              </a:defRPr>
            </a:lvl1pPr>
          </a:lstStyle>
          <a:p>
            <a:r>
              <a:t>The girdle looked something like this. It was made of linen like the coat and had purple, scarlet, and gold thread woven into it. This is a garment made by the Temple Institute in Jerusalem.</a:t>
            </a:r>
          </a:p>
        </p:txBody>
      </p:sp>
      <p:pic>
        <p:nvPicPr>
          <p:cNvPr id="491" name="Israel 2013 Jerusalem 135.jpg" descr="Israel 2013 Jerusalem 135.jpg"/>
          <p:cNvPicPr>
            <a:picLocks noChangeAspect="1"/>
          </p:cNvPicPr>
          <p:nvPr/>
        </p:nvPicPr>
        <p:blipFill>
          <a:blip r:embed="rId2"/>
          <a:srcRect t="30694" r="8756" b="47209"/>
          <a:stretch>
            <a:fillRect/>
          </a:stretch>
        </p:blipFill>
        <p:spPr>
          <a:xfrm>
            <a:off x="742354" y="563131"/>
            <a:ext cx="11520127" cy="6117472"/>
          </a:xfrm>
          <a:prstGeom prst="rect">
            <a:avLst/>
          </a:prstGeom>
          <a:ln w="12700">
            <a:miter lim="400000"/>
          </a:ln>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The girdle was used in service. A servant girded his robe to work (Lu. 17:8). The girdle represents Jesus as the Servant of the Father. In His incarnation, Christ “took upon him the form of a servant” (Php. 2:6-7). The girdle also signifies Christ’s comp"/>
          <p:cNvSpPr txBox="1"/>
          <p:nvPr/>
        </p:nvSpPr>
        <p:spPr>
          <a:xfrm>
            <a:off x="823428" y="864260"/>
            <a:ext cx="5330397" cy="80504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defTabSz="578358">
              <a:lnSpc>
                <a:spcPct val="110000"/>
              </a:lnSpc>
              <a:defRPr sz="3366" cap="none">
                <a:solidFill>
                  <a:srgbClr val="94E3FE"/>
                </a:solidFill>
              </a:defRPr>
            </a:lvl1pPr>
          </a:lstStyle>
          <a:p>
            <a:r>
              <a:t>The girdle was used in service. A servant girded his robe to work (Lu. 17:8). The girdle represents Jesus as the Servant of the Father. In His incarnation, Christ “took upon him the form of a servant” (Php. 2:6-7). The girdle also signifies Christ’s compassionate ministry to His people, as when He washed the disciples’ feet (Joh. 13:4). </a:t>
            </a:r>
          </a:p>
        </p:txBody>
      </p:sp>
      <p:grpSp>
        <p:nvGrpSpPr>
          <p:cNvPr id="496" name="26-Israel - Tabernacle High Priest.jpeg"/>
          <p:cNvGrpSpPr/>
          <p:nvPr/>
        </p:nvGrpSpPr>
        <p:grpSpPr>
          <a:xfrm>
            <a:off x="6428818" y="614327"/>
            <a:ext cx="5886094" cy="8385166"/>
            <a:chOff x="0" y="0"/>
            <a:chExt cx="5886093" cy="8385164"/>
          </a:xfrm>
        </p:grpSpPr>
        <p:pic>
          <p:nvPicPr>
            <p:cNvPr id="495" name="26-Israel - Tabernacle High Priest.jpeg" descr="26-Israel - Tabernacle High Priest.jpeg"/>
            <p:cNvPicPr>
              <a:picLocks noChangeAspect="1"/>
            </p:cNvPicPr>
            <p:nvPr/>
          </p:nvPicPr>
          <p:blipFill>
            <a:blip r:embed="rId2"/>
            <a:srcRect l="16741" t="7329" r="36374" b="42215"/>
            <a:stretch>
              <a:fillRect/>
            </a:stretch>
          </p:blipFill>
          <p:spPr>
            <a:xfrm>
              <a:off x="76200" y="63500"/>
              <a:ext cx="5746394" cy="8245464"/>
            </a:xfrm>
            <a:prstGeom prst="rect">
              <a:avLst/>
            </a:prstGeom>
            <a:ln>
              <a:noFill/>
            </a:ln>
            <a:effectLst/>
          </p:spPr>
        </p:pic>
        <p:pic>
          <p:nvPicPr>
            <p:cNvPr id="494" name="26-Israel - Tabernacle High Priest.jpeg" descr="26-Israel - Tabernacle High Priest.jpeg"/>
            <p:cNvPicPr>
              <a:picLocks/>
            </p:cNvPicPr>
            <p:nvPr/>
          </p:nvPicPr>
          <p:blipFill>
            <a:blip r:embed="rId3"/>
            <a:stretch>
              <a:fillRect/>
            </a:stretch>
          </p:blipFill>
          <p:spPr>
            <a:xfrm>
              <a:off x="-1" y="-1"/>
              <a:ext cx="5886095" cy="8385165"/>
            </a:xfrm>
            <a:prstGeom prst="rect">
              <a:avLst/>
            </a:prstGeom>
            <a:effectLst/>
          </p:spPr>
        </p:pic>
      </p:gr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 name="The MITRE was made of fine linen (Ex. 28:39). It had a blue lace on it (Ex. 28:37). A CROWN OF PURE GOLD was on the front of the mitre engraved with the words “Holiness to the Lord” (Ex. 28:36). Our high priest is King of kings and has all authority in h"/>
          <p:cNvSpPr txBox="1"/>
          <p:nvPr/>
        </p:nvSpPr>
        <p:spPr>
          <a:xfrm>
            <a:off x="618414" y="618740"/>
            <a:ext cx="5721932" cy="85415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60831">
              <a:lnSpc>
                <a:spcPct val="110000"/>
              </a:lnSpc>
              <a:defRPr sz="3264" cap="none">
                <a:solidFill>
                  <a:srgbClr val="94E3FE"/>
                </a:solidFill>
              </a:defRPr>
            </a:pPr>
            <a:r>
              <a:t>The </a:t>
            </a:r>
            <a:r>
              <a:rPr>
                <a:solidFill>
                  <a:srgbClr val="FFFFFF"/>
                </a:solidFill>
              </a:rPr>
              <a:t>MITRE </a:t>
            </a:r>
            <a:r>
              <a:t>was made of fine linen (Ex. 28:39). It had a blue lace on it (Ex. 28:37). A </a:t>
            </a:r>
            <a:r>
              <a:rPr>
                <a:solidFill>
                  <a:srgbClr val="FFFFFF"/>
                </a:solidFill>
              </a:rPr>
              <a:t>CROWN OF PURE GOLD</a:t>
            </a:r>
            <a:r>
              <a:t> was on the front of the mitre engraved with the words “Holiness to the Lord” (Ex. 28:36). Our high priest is King of kings and has all authority in heaven and in earth. Christ is holy before the Father (Heb. 7:26), and He is the believer’s holiness (2 Co. 5:21; Heb. 9:24).  We are accepted in Christ (Eph. 1:6).</a:t>
            </a:r>
          </a:p>
        </p:txBody>
      </p:sp>
      <p:grpSp>
        <p:nvGrpSpPr>
          <p:cNvPr id="501" name="26-Israel - Tabernacle High Priest.jpeg"/>
          <p:cNvGrpSpPr/>
          <p:nvPr/>
        </p:nvGrpSpPr>
        <p:grpSpPr>
          <a:xfrm>
            <a:off x="6626655" y="1344690"/>
            <a:ext cx="5316459" cy="6340705"/>
            <a:chOff x="0" y="0"/>
            <a:chExt cx="5316458" cy="6340704"/>
          </a:xfrm>
        </p:grpSpPr>
        <p:pic>
          <p:nvPicPr>
            <p:cNvPr id="500" name="26-Israel - Tabernacle High Priest.jpeg" descr="26-Israel - Tabernacle High Priest.jpeg"/>
            <p:cNvPicPr>
              <a:picLocks noChangeAspect="1"/>
            </p:cNvPicPr>
            <p:nvPr/>
          </p:nvPicPr>
          <p:blipFill>
            <a:blip r:embed="rId2"/>
            <a:srcRect l="25746" t="7329" r="49885" b="70777"/>
            <a:stretch>
              <a:fillRect/>
            </a:stretch>
          </p:blipFill>
          <p:spPr>
            <a:xfrm>
              <a:off x="76200" y="63500"/>
              <a:ext cx="5176759" cy="6201005"/>
            </a:xfrm>
            <a:prstGeom prst="rect">
              <a:avLst/>
            </a:prstGeom>
            <a:ln>
              <a:noFill/>
            </a:ln>
            <a:effectLst/>
          </p:spPr>
        </p:pic>
        <p:pic>
          <p:nvPicPr>
            <p:cNvPr id="499" name="26-Israel - Tabernacle High Priest.jpeg" descr="26-Israel - Tabernacle High Priest.jpeg"/>
            <p:cNvPicPr>
              <a:picLocks/>
            </p:cNvPicPr>
            <p:nvPr/>
          </p:nvPicPr>
          <p:blipFill>
            <a:blip r:embed="rId3"/>
            <a:stretch>
              <a:fillRect/>
            </a:stretch>
          </p:blipFill>
          <p:spPr>
            <a:xfrm>
              <a:off x="0" y="-1"/>
              <a:ext cx="5316459" cy="6340706"/>
            </a:xfrm>
            <a:prstGeom prst="rect">
              <a:avLst/>
            </a:prstGeom>
            <a:effectLst/>
          </p:spPr>
        </p:pic>
      </p:gr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 name="“And it shall be upon Aaron's forehead, that Aaron may bear the iniquity of the holy things, which the children of Israel shall hallow in all their holy gifts; and it shall be always upon his forehead, that they may be accepted before the LORD” (Ex. 26:3"/>
          <p:cNvSpPr txBox="1"/>
          <p:nvPr/>
        </p:nvSpPr>
        <p:spPr>
          <a:xfrm>
            <a:off x="848828" y="1406896"/>
            <a:ext cx="5330397" cy="80504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FFFFFF"/>
                </a:solidFill>
              </a:defRPr>
            </a:lvl1pPr>
          </a:lstStyle>
          <a:p>
            <a:r>
              <a:t>“And it shall be upon Aaron's forehead, that Aaron may bear the iniquity of the holy things, which the children of Israel shall hallow in all their holy gifts; and it shall be always upon his forehead, that they may be accepted before the LORD” (Ex. 26:36).</a:t>
            </a:r>
          </a:p>
        </p:txBody>
      </p:sp>
      <p:grpSp>
        <p:nvGrpSpPr>
          <p:cNvPr id="506" name="26-Israel - Tabernacle High Priest.jpeg"/>
          <p:cNvGrpSpPr/>
          <p:nvPr/>
        </p:nvGrpSpPr>
        <p:grpSpPr>
          <a:xfrm>
            <a:off x="6626655" y="1344690"/>
            <a:ext cx="5316459" cy="6340705"/>
            <a:chOff x="0" y="0"/>
            <a:chExt cx="5316458" cy="6340704"/>
          </a:xfrm>
        </p:grpSpPr>
        <p:pic>
          <p:nvPicPr>
            <p:cNvPr id="505" name="26-Israel - Tabernacle High Priest.jpeg" descr="26-Israel - Tabernacle High Priest.jpeg"/>
            <p:cNvPicPr>
              <a:picLocks noChangeAspect="1"/>
            </p:cNvPicPr>
            <p:nvPr/>
          </p:nvPicPr>
          <p:blipFill>
            <a:blip r:embed="rId2"/>
            <a:srcRect l="25746" t="7329" r="49885" b="70777"/>
            <a:stretch>
              <a:fillRect/>
            </a:stretch>
          </p:blipFill>
          <p:spPr>
            <a:xfrm>
              <a:off x="76200" y="63500"/>
              <a:ext cx="5176759" cy="6201005"/>
            </a:xfrm>
            <a:prstGeom prst="rect">
              <a:avLst/>
            </a:prstGeom>
            <a:ln>
              <a:noFill/>
            </a:ln>
            <a:effectLst/>
          </p:spPr>
        </p:pic>
        <p:pic>
          <p:nvPicPr>
            <p:cNvPr id="504" name="26-Israel - Tabernacle High Priest.jpeg" descr="26-Israel - Tabernacle High Priest.jpeg"/>
            <p:cNvPicPr>
              <a:picLocks/>
            </p:cNvPicPr>
            <p:nvPr/>
          </p:nvPicPr>
          <p:blipFill>
            <a:blip r:embed="rId3"/>
            <a:stretch>
              <a:fillRect/>
            </a:stretch>
          </p:blipFill>
          <p:spPr>
            <a:xfrm>
              <a:off x="0" y="-1"/>
              <a:ext cx="5316459" cy="6340706"/>
            </a:xfrm>
            <a:prstGeom prst="rect">
              <a:avLst/>
            </a:prstGeom>
            <a:effectLst/>
          </p:spPr>
        </p:pic>
      </p:gr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 name="“But of him are ye in Christ Jesus, who of God is made unto us wisdom, and righteousness, and sanctification, and redemption” (1 Co. 1:30)."/>
          <p:cNvSpPr txBox="1"/>
          <p:nvPr/>
        </p:nvSpPr>
        <p:spPr>
          <a:xfrm>
            <a:off x="848828" y="1406896"/>
            <a:ext cx="5330397" cy="80504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FFFFFF"/>
                </a:solidFill>
              </a:defRPr>
            </a:lvl1pPr>
          </a:lstStyle>
          <a:p>
            <a:r>
              <a:t>“But of him are ye in Christ Jesus, who of God is made unto us wisdom, and righteousness, and sanctification, and redemption” (1 Co. 1:30).</a:t>
            </a:r>
          </a:p>
        </p:txBody>
      </p:sp>
      <p:grpSp>
        <p:nvGrpSpPr>
          <p:cNvPr id="511" name="26-Israel - Tabernacle High Priest.jpeg"/>
          <p:cNvGrpSpPr/>
          <p:nvPr/>
        </p:nvGrpSpPr>
        <p:grpSpPr>
          <a:xfrm>
            <a:off x="6626655" y="1344690"/>
            <a:ext cx="5316459" cy="6340705"/>
            <a:chOff x="0" y="0"/>
            <a:chExt cx="5316458" cy="6340704"/>
          </a:xfrm>
        </p:grpSpPr>
        <p:pic>
          <p:nvPicPr>
            <p:cNvPr id="510" name="26-Israel - Tabernacle High Priest.jpeg" descr="26-Israel - Tabernacle High Priest.jpeg"/>
            <p:cNvPicPr>
              <a:picLocks noChangeAspect="1"/>
            </p:cNvPicPr>
            <p:nvPr/>
          </p:nvPicPr>
          <p:blipFill>
            <a:blip r:embed="rId2"/>
            <a:srcRect l="25746" t="7329" r="49885" b="70777"/>
            <a:stretch>
              <a:fillRect/>
            </a:stretch>
          </p:blipFill>
          <p:spPr>
            <a:xfrm>
              <a:off x="76200" y="63500"/>
              <a:ext cx="5176759" cy="6201005"/>
            </a:xfrm>
            <a:prstGeom prst="rect">
              <a:avLst/>
            </a:prstGeom>
            <a:ln>
              <a:noFill/>
            </a:ln>
            <a:effectLst/>
          </p:spPr>
        </p:pic>
        <p:pic>
          <p:nvPicPr>
            <p:cNvPr id="509" name="26-Israel - Tabernacle High Priest.jpeg" descr="26-Israel - Tabernacle High Priest.jpeg"/>
            <p:cNvPicPr>
              <a:picLocks/>
            </p:cNvPicPr>
            <p:nvPr/>
          </p:nvPicPr>
          <p:blipFill>
            <a:blip r:embed="rId3"/>
            <a:stretch>
              <a:fillRect/>
            </a:stretch>
          </p:blipFill>
          <p:spPr>
            <a:xfrm>
              <a:off x="0" y="-1"/>
              <a:ext cx="5316459" cy="6340706"/>
            </a:xfrm>
            <a:prstGeom prst="rect">
              <a:avLst/>
            </a:prstGeom>
            <a:effectLst/>
          </p:spPr>
        </p:pic>
      </p:gr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 name="“To the praise of the glory of his grace, wherein he hath made us ACCEPTED IN THE BELOVED. In whom we have redemption through his blood, the forgiveness of sins, according to the riches of his grace” (Eph. 1:6-7)."/>
          <p:cNvSpPr txBox="1"/>
          <p:nvPr/>
        </p:nvSpPr>
        <p:spPr>
          <a:xfrm>
            <a:off x="1001228" y="1406896"/>
            <a:ext cx="5022620" cy="80504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FFFFFF"/>
                </a:solidFill>
              </a:defRPr>
            </a:lvl1pPr>
          </a:lstStyle>
          <a:p>
            <a:r>
              <a:t>“To the praise of the glory of his grace, wherein he hath made us ACCEPTED IN THE BELOVED. In whom we have redemption through his blood, the forgiveness of sins, according to the riches of his grace” (Eph. 1:6-7).</a:t>
            </a:r>
          </a:p>
        </p:txBody>
      </p:sp>
      <p:grpSp>
        <p:nvGrpSpPr>
          <p:cNvPr id="516" name="26-Israel - Tabernacle High Priest.jpeg"/>
          <p:cNvGrpSpPr/>
          <p:nvPr/>
        </p:nvGrpSpPr>
        <p:grpSpPr>
          <a:xfrm>
            <a:off x="6626655" y="1344690"/>
            <a:ext cx="5316459" cy="6340705"/>
            <a:chOff x="0" y="0"/>
            <a:chExt cx="5316458" cy="6340704"/>
          </a:xfrm>
        </p:grpSpPr>
        <p:pic>
          <p:nvPicPr>
            <p:cNvPr id="515" name="26-Israel - Tabernacle High Priest.jpeg" descr="26-Israel - Tabernacle High Priest.jpeg"/>
            <p:cNvPicPr>
              <a:picLocks noChangeAspect="1"/>
            </p:cNvPicPr>
            <p:nvPr/>
          </p:nvPicPr>
          <p:blipFill>
            <a:blip r:embed="rId2"/>
            <a:srcRect l="25746" t="7329" r="49885" b="70777"/>
            <a:stretch>
              <a:fillRect/>
            </a:stretch>
          </p:blipFill>
          <p:spPr>
            <a:xfrm>
              <a:off x="76200" y="63500"/>
              <a:ext cx="5176759" cy="6201005"/>
            </a:xfrm>
            <a:prstGeom prst="rect">
              <a:avLst/>
            </a:prstGeom>
            <a:ln>
              <a:noFill/>
            </a:ln>
            <a:effectLst/>
          </p:spPr>
        </p:pic>
        <p:pic>
          <p:nvPicPr>
            <p:cNvPr id="514" name="26-Israel - Tabernacle High Priest.jpeg" descr="26-Israel - Tabernacle High Priest.jpeg"/>
            <p:cNvPicPr>
              <a:picLocks/>
            </p:cNvPicPr>
            <p:nvPr/>
          </p:nvPicPr>
          <p:blipFill>
            <a:blip r:embed="rId3"/>
            <a:stretch>
              <a:fillRect/>
            </a:stretch>
          </p:blipFill>
          <p:spPr>
            <a:xfrm>
              <a:off x="0" y="-1"/>
              <a:ext cx="5316459" cy="6340706"/>
            </a:xfrm>
            <a:prstGeom prst="rect">
              <a:avLst/>
            </a:prstGeom>
            <a:effectLst/>
          </p:spPr>
        </p:pic>
      </p:gr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 name="The high priest’s sons, the Levites, picture the believer priest.…"/>
          <p:cNvSpPr txBox="1"/>
          <p:nvPr/>
        </p:nvSpPr>
        <p:spPr>
          <a:xfrm>
            <a:off x="774700" y="609074"/>
            <a:ext cx="5991424" cy="83692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high priest’s sons, the Levites, picture the believer priest. </a:t>
            </a:r>
          </a:p>
          <a:p>
            <a:pPr algn="l">
              <a:lnSpc>
                <a:spcPct val="110000"/>
              </a:lnSpc>
              <a:defRPr sz="1800" cap="none">
                <a:solidFill>
                  <a:srgbClr val="94E3FE"/>
                </a:solidFill>
              </a:defRPr>
            </a:pPr>
            <a:endParaRPr/>
          </a:p>
          <a:p>
            <a:pPr algn="l">
              <a:lnSpc>
                <a:spcPct val="110000"/>
              </a:lnSpc>
              <a:defRPr sz="3400" cap="none">
                <a:solidFill>
                  <a:srgbClr val="FFFFFF"/>
                </a:solidFill>
              </a:defRPr>
            </a:pPr>
            <a:r>
              <a:t>“But ye </a:t>
            </a:r>
            <a:r>
              <a:rPr i="1"/>
              <a:t>are</a:t>
            </a:r>
            <a:r>
              <a:t> a chosen generation, a royal priesthood, an holy nation, a peculiar people; that ye should shew forth the praises of him who hath called you out of darkness into his marvellous light” (1 Pe. 2:9).</a:t>
            </a:r>
          </a:p>
        </p:txBody>
      </p:sp>
      <p:pic>
        <p:nvPicPr>
          <p:cNvPr id="519" name="high priest and priest goodsalt.jpg" descr="high priest and priest goodsalt.jpg"/>
          <p:cNvPicPr>
            <a:picLocks noChangeAspect="1"/>
          </p:cNvPicPr>
          <p:nvPr/>
        </p:nvPicPr>
        <p:blipFill>
          <a:blip r:embed="rId2"/>
          <a:srcRect l="53556" t="2022" r="2430" b="3080"/>
          <a:stretch>
            <a:fillRect/>
          </a:stretch>
        </p:blipFill>
        <p:spPr>
          <a:xfrm>
            <a:off x="7186470" y="751038"/>
            <a:ext cx="4880465" cy="7912555"/>
          </a:xfrm>
          <a:prstGeom prst="rect">
            <a:avLst/>
          </a:prstGeom>
          <a:ln w="12700">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he Bible pictures have been gleaned from a great many sources. We have done our best to give credit and to pay any relevant license fees.…"/>
          <p:cNvSpPr txBox="1">
            <a:spLocks noGrp="1"/>
          </p:cNvSpPr>
          <p:nvPr>
            <p:ph type="body" sz="half" idx="1"/>
          </p:nvPr>
        </p:nvSpPr>
        <p:spPr>
          <a:xfrm>
            <a:off x="1287115" y="1031775"/>
            <a:ext cx="4752842" cy="7715450"/>
          </a:xfrm>
          <a:prstGeom prst="rect">
            <a:avLst/>
          </a:prstGeom>
        </p:spPr>
        <p:txBody>
          <a:bodyPr/>
          <a:lstStyle/>
          <a:p>
            <a:pPr>
              <a:defRPr sz="3400">
                <a:solidFill>
                  <a:srgbClr val="76D6FF"/>
                </a:solidFill>
              </a:defRPr>
            </a:pPr>
            <a:r>
              <a:t>The Bible pictures have been gleaned from a great many sources. We have done our best to give credit and to pay any relevant license fees.</a:t>
            </a:r>
          </a:p>
          <a:p>
            <a:pPr>
              <a:defRPr sz="3400">
                <a:solidFill>
                  <a:srgbClr val="76D6FF"/>
                </a:solidFill>
              </a:defRPr>
            </a:pPr>
            <a:endParaRPr/>
          </a:p>
          <a:p>
            <a:pPr>
              <a:defRPr sz="3400">
                <a:solidFill>
                  <a:srgbClr val="76D6FF"/>
                </a:solidFill>
              </a:defRPr>
            </a:pPr>
            <a:r>
              <a:t>If we have failed to give proper credit for a picture or drawing, please contact us.</a:t>
            </a:r>
          </a:p>
          <a:p>
            <a:pPr>
              <a:defRPr sz="3400">
                <a:solidFill>
                  <a:srgbClr val="76D6FF"/>
                </a:solidFill>
              </a:defRPr>
            </a:pPr>
            <a:r>
              <a:t> </a:t>
            </a:r>
          </a:p>
        </p:txBody>
      </p:sp>
      <p:grpSp>
        <p:nvGrpSpPr>
          <p:cNvPr id="340" name="Widow's Mite 1066-33.jpg"/>
          <p:cNvGrpSpPr/>
          <p:nvPr/>
        </p:nvGrpSpPr>
        <p:grpSpPr>
          <a:xfrm>
            <a:off x="8650818" y="692149"/>
            <a:ext cx="3592541" cy="4736679"/>
            <a:chOff x="0" y="0"/>
            <a:chExt cx="3592540" cy="4736677"/>
          </a:xfrm>
        </p:grpSpPr>
        <p:pic>
          <p:nvPicPr>
            <p:cNvPr id="339" name="Widow's Mite 1066-33.jpg" descr="Widow's Mite 1066-33.jpg"/>
            <p:cNvPicPr>
              <a:picLocks noChangeAspect="1"/>
            </p:cNvPicPr>
            <p:nvPr/>
          </p:nvPicPr>
          <p:blipFill>
            <a:blip r:embed="rId2"/>
            <a:srcRect l="22179" r="7272"/>
            <a:stretch>
              <a:fillRect/>
            </a:stretch>
          </p:blipFill>
          <p:spPr>
            <a:xfrm>
              <a:off x="76200" y="63500"/>
              <a:ext cx="3452841" cy="4596977"/>
            </a:xfrm>
            <a:prstGeom prst="rect">
              <a:avLst/>
            </a:prstGeom>
            <a:ln>
              <a:noFill/>
            </a:ln>
            <a:effectLst/>
          </p:spPr>
        </p:pic>
        <p:pic>
          <p:nvPicPr>
            <p:cNvPr id="338" name="Widow's Mite 1066-33.jpg" descr="Widow's Mite 1066-33.jpg"/>
            <p:cNvPicPr>
              <a:picLocks/>
            </p:cNvPicPr>
            <p:nvPr/>
          </p:nvPicPr>
          <p:blipFill>
            <a:blip r:embed="rId3"/>
            <a:stretch>
              <a:fillRect/>
            </a:stretch>
          </p:blipFill>
          <p:spPr>
            <a:xfrm>
              <a:off x="-1" y="-1"/>
              <a:ext cx="3592542" cy="4736679"/>
            </a:xfrm>
            <a:prstGeom prst="rect">
              <a:avLst/>
            </a:prstGeom>
            <a:effectLst/>
          </p:spPr>
        </p:pic>
      </p:grpSp>
      <p:grpSp>
        <p:nvGrpSpPr>
          <p:cNvPr id="343" name="5c0521319f4b6e3add09d740_143614.jpeg"/>
          <p:cNvGrpSpPr/>
          <p:nvPr/>
        </p:nvGrpSpPr>
        <p:grpSpPr>
          <a:xfrm rot="283845">
            <a:off x="8165300" y="4827880"/>
            <a:ext cx="4157178" cy="4460901"/>
            <a:chOff x="0" y="0"/>
            <a:chExt cx="4157176" cy="4460899"/>
          </a:xfrm>
        </p:grpSpPr>
        <p:pic>
          <p:nvPicPr>
            <p:cNvPr id="342" name="5c0521319f4b6e3add09d740_143614.jpeg" descr="5c0521319f4b6e3add09d740_143614.jpeg"/>
            <p:cNvPicPr>
              <a:picLocks noChangeAspect="1"/>
            </p:cNvPicPr>
            <p:nvPr/>
          </p:nvPicPr>
          <p:blipFill>
            <a:blip r:embed="rId4"/>
            <a:srcRect l="21996" t="568" r="10388"/>
            <a:stretch>
              <a:fillRect/>
            </a:stretch>
          </p:blipFill>
          <p:spPr>
            <a:xfrm>
              <a:off x="76199" y="63499"/>
              <a:ext cx="4017478" cy="4296638"/>
            </a:xfrm>
            <a:prstGeom prst="rect">
              <a:avLst/>
            </a:prstGeom>
            <a:ln>
              <a:noFill/>
            </a:ln>
            <a:effectLst/>
          </p:spPr>
        </p:pic>
        <p:pic>
          <p:nvPicPr>
            <p:cNvPr id="341" name="5c0521319f4b6e3add09d740_143614.jpeg" descr="5c0521319f4b6e3add09d740_143614.jpeg"/>
            <p:cNvPicPr>
              <a:picLocks/>
            </p:cNvPicPr>
            <p:nvPr/>
          </p:nvPicPr>
          <p:blipFill>
            <a:blip r:embed="rId5"/>
            <a:stretch>
              <a:fillRect/>
            </a:stretch>
          </p:blipFill>
          <p:spPr>
            <a:xfrm>
              <a:off x="0" y="-1"/>
              <a:ext cx="4157177" cy="4460901"/>
            </a:xfrm>
            <a:prstGeom prst="rect">
              <a:avLst/>
            </a:prstGeom>
            <a:effectLst/>
          </p:spPr>
        </p:pic>
      </p:grpSp>
      <p:pic>
        <p:nvPicPr>
          <p:cNvPr id="344" name="king_nebuchadnezzar__image_2_sjpg2332.jpg" descr="king_nebuchadnezzar__image_2_sjpg2332.jpg"/>
          <p:cNvPicPr>
            <a:picLocks noChangeAspect="1"/>
          </p:cNvPicPr>
          <p:nvPr/>
        </p:nvPicPr>
        <p:blipFill>
          <a:blip r:embed="rId6"/>
          <a:stretch>
            <a:fillRect/>
          </a:stretch>
        </p:blipFill>
        <p:spPr>
          <a:xfrm>
            <a:off x="6381433" y="2306833"/>
            <a:ext cx="3216349" cy="4555734"/>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 name="The Levites were clothed in white linen (Ex. 28:40; 39:27). It depicts the believer priest’s imputed righteousness.…"/>
          <p:cNvSpPr txBox="1"/>
          <p:nvPr/>
        </p:nvSpPr>
        <p:spPr>
          <a:xfrm>
            <a:off x="878059" y="824436"/>
            <a:ext cx="5660682" cy="87261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Levites were clothed in white linen (Ex. 28:40; 39:27). It depicts the believer priest’s imputed righteousness. </a:t>
            </a:r>
          </a:p>
          <a:p>
            <a:pPr algn="l">
              <a:lnSpc>
                <a:spcPct val="110000"/>
              </a:lnSpc>
              <a:defRPr sz="1800" cap="none">
                <a:solidFill>
                  <a:srgbClr val="94E3FE"/>
                </a:solidFill>
              </a:defRPr>
            </a:pPr>
            <a:endParaRPr/>
          </a:p>
          <a:p>
            <a:pPr algn="l">
              <a:lnSpc>
                <a:spcPct val="110000"/>
              </a:lnSpc>
              <a:defRPr sz="3400" cap="none">
                <a:solidFill>
                  <a:srgbClr val="FFFFFF"/>
                </a:solidFill>
              </a:defRPr>
            </a:pPr>
            <a:r>
              <a:t>“... for the fine linen is the righteousness of saints” (Re. 19:8).</a:t>
            </a:r>
          </a:p>
          <a:p>
            <a:pPr algn="l">
              <a:lnSpc>
                <a:spcPct val="110000"/>
              </a:lnSpc>
              <a:defRPr sz="1800" cap="none">
                <a:solidFill>
                  <a:srgbClr val="FFFFFF"/>
                </a:solidFill>
              </a:defRPr>
            </a:pPr>
            <a:endParaRPr/>
          </a:p>
          <a:p>
            <a:pPr algn="l">
              <a:lnSpc>
                <a:spcPct val="110000"/>
              </a:lnSpc>
              <a:defRPr sz="3400" cap="none">
                <a:solidFill>
                  <a:srgbClr val="FFFFFF"/>
                </a:solidFill>
              </a:defRPr>
            </a:pPr>
            <a:r>
              <a:t>“ Even the righteousness of God </a:t>
            </a:r>
            <a:r>
              <a:rPr i="1"/>
              <a:t>which is</a:t>
            </a:r>
            <a:r>
              <a:t> by faith of Jesus Christ unto all and upon all them that believe” (Ro. 3:22).</a:t>
            </a:r>
          </a:p>
        </p:txBody>
      </p:sp>
      <p:pic>
        <p:nvPicPr>
          <p:cNvPr id="522" name="high priest and priest goodsalt.jpg" descr="high priest and priest goodsalt.jpg"/>
          <p:cNvPicPr>
            <a:picLocks noChangeAspect="1"/>
          </p:cNvPicPr>
          <p:nvPr/>
        </p:nvPicPr>
        <p:blipFill>
          <a:blip r:embed="rId2"/>
          <a:srcRect l="53556" t="2022" r="2430" b="3080"/>
          <a:stretch>
            <a:fillRect/>
          </a:stretch>
        </p:blipFill>
        <p:spPr>
          <a:xfrm>
            <a:off x="7186470" y="751038"/>
            <a:ext cx="4880465" cy="7912555"/>
          </a:xfrm>
          <a:prstGeom prst="rect">
            <a:avLst/>
          </a:prstGeom>
          <a:ln w="12700">
            <a:miter lim="400000"/>
          </a:ln>
        </p:spPr>
      </p:pic>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 name="The priests also wore a linen bonnet (Ex. 28:40).…"/>
          <p:cNvSpPr txBox="1"/>
          <p:nvPr/>
        </p:nvSpPr>
        <p:spPr>
          <a:xfrm>
            <a:off x="982662" y="787400"/>
            <a:ext cx="5451476" cy="73455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priests also wore a linen bonnet (Ex. 28:40). </a:t>
            </a:r>
          </a:p>
          <a:p>
            <a:pPr algn="l">
              <a:lnSpc>
                <a:spcPct val="110000"/>
              </a:lnSpc>
              <a:defRPr sz="3400" cap="none">
                <a:solidFill>
                  <a:srgbClr val="94E3FE"/>
                </a:solidFill>
              </a:defRPr>
            </a:pPr>
            <a:endParaRPr/>
          </a:p>
          <a:p>
            <a:pPr algn="l">
              <a:lnSpc>
                <a:spcPct val="110000"/>
              </a:lnSpc>
              <a:defRPr sz="3400" cap="none">
                <a:solidFill>
                  <a:srgbClr val="94E3FE"/>
                </a:solidFill>
              </a:defRPr>
            </a:pPr>
            <a:r>
              <a:t>And they had a girdle to gather their robes for freedom of service. The girdle was “of fine twined linen, and blue, and purple, and scarlet, of needlework” (Ex. 39:29).</a:t>
            </a:r>
          </a:p>
        </p:txBody>
      </p:sp>
      <p:pic>
        <p:nvPicPr>
          <p:cNvPr id="525" name="high priest and priest goodsalt.jpg" descr="high priest and priest goodsalt.jpg"/>
          <p:cNvPicPr>
            <a:picLocks noChangeAspect="1"/>
          </p:cNvPicPr>
          <p:nvPr/>
        </p:nvPicPr>
        <p:blipFill>
          <a:blip r:embed="rId2"/>
          <a:srcRect l="53556" t="2022" r="2430" b="3080"/>
          <a:stretch>
            <a:fillRect/>
          </a:stretch>
        </p:blipFill>
        <p:spPr>
          <a:xfrm>
            <a:off x="7186470" y="751038"/>
            <a:ext cx="4880465" cy="7912555"/>
          </a:xfrm>
          <a:prstGeom prst="rect">
            <a:avLst/>
          </a:prstGeom>
          <a:ln w="12700">
            <a:miter lim="400000"/>
          </a:ln>
        </p:spPr>
      </p:pic>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 name="The priest’s clothes were “for glory and for beauty” (Ex. 28:40). Nothing is more beautiful or glorious than to be clothed in the righteousness of Christ and to grow in that righteousness throughout one’s life, and in the resurrection to be in His image "/>
          <p:cNvSpPr txBox="1"/>
          <p:nvPr/>
        </p:nvSpPr>
        <p:spPr>
          <a:xfrm>
            <a:off x="1106219" y="787400"/>
            <a:ext cx="4800601" cy="723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gn="l">
              <a:lnSpc>
                <a:spcPct val="110000"/>
              </a:lnSpc>
              <a:defRPr sz="3400" cap="none">
                <a:solidFill>
                  <a:srgbClr val="94E3FE"/>
                </a:solidFill>
              </a:defRPr>
            </a:lvl1pPr>
          </a:lstStyle>
          <a:p>
            <a:r>
              <a:t>The priest’s clothes were “for glory and for beauty” (Ex. 28:40). Nothing is more beautiful or glorious than to be clothed in the righteousness of Christ and to grow in that righteousness throughout one’s life, and in the resurrection to be in His image forever! </a:t>
            </a:r>
          </a:p>
        </p:txBody>
      </p:sp>
      <p:pic>
        <p:nvPicPr>
          <p:cNvPr id="528" name="high priest and priest goodsalt.jpg" descr="high priest and priest goodsalt.jpg"/>
          <p:cNvPicPr>
            <a:picLocks noChangeAspect="1"/>
          </p:cNvPicPr>
          <p:nvPr/>
        </p:nvPicPr>
        <p:blipFill>
          <a:blip r:embed="rId2"/>
          <a:srcRect l="53556" t="2022" r="2430" b="3080"/>
          <a:stretch>
            <a:fillRect/>
          </a:stretch>
        </p:blipFill>
        <p:spPr>
          <a:xfrm>
            <a:off x="7186470" y="751038"/>
            <a:ext cx="4880465" cy="7912555"/>
          </a:xfrm>
          <a:prstGeom prst="rect">
            <a:avLst/>
          </a:prstGeom>
          <a:ln w="12700">
            <a:miter lim="400000"/>
          </a:ln>
        </p:spPr>
      </p:pic>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 name="This is a priest’s garment made by the Temple Institute in Jerusalem in preparation for the Third Temple. It is biblically accurate."/>
          <p:cNvSpPr txBox="1"/>
          <p:nvPr/>
        </p:nvSpPr>
        <p:spPr>
          <a:xfrm>
            <a:off x="927100" y="1631950"/>
            <a:ext cx="4800600" cy="723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94E3FE"/>
                </a:solidFill>
              </a:defRPr>
            </a:lvl1pPr>
          </a:lstStyle>
          <a:p>
            <a:r>
              <a:t>This is a priest’s garment made by the Temple Institute in Jerusalem in preparation for the Third Temple. It is biblically accurate.</a:t>
            </a:r>
          </a:p>
        </p:txBody>
      </p:sp>
      <p:pic>
        <p:nvPicPr>
          <p:cNvPr id="531" name="Israel 2013 Jerusalem 135.jpg" descr="Israel 2013 Jerusalem 135.jpg"/>
          <p:cNvPicPr>
            <a:picLocks noChangeAspect="1"/>
          </p:cNvPicPr>
          <p:nvPr/>
        </p:nvPicPr>
        <p:blipFill>
          <a:blip r:embed="rId2"/>
          <a:stretch>
            <a:fillRect/>
          </a:stretch>
        </p:blipFill>
        <p:spPr>
          <a:xfrm>
            <a:off x="7553435" y="711200"/>
            <a:ext cx="3886201" cy="8521700"/>
          </a:xfrm>
          <a:prstGeom prst="rect">
            <a:avLst/>
          </a:prstGeom>
          <a:ln w="12700">
            <a:miter lim="400000"/>
          </a:ln>
        </p:spPr>
      </p:pic>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 name="We would issue another warning about the errors that proliferate in Bible artwork. If the Bible doesn’t give the details of a scene, then the artist has some liberty, but he has no liberty to change anything that is plainly stated in Scripture. This is e"/>
          <p:cNvSpPr txBox="1"/>
          <p:nvPr/>
        </p:nvSpPr>
        <p:spPr>
          <a:xfrm>
            <a:off x="948750" y="776054"/>
            <a:ext cx="5852126" cy="70743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defTabSz="578358">
              <a:lnSpc>
                <a:spcPct val="110000"/>
              </a:lnSpc>
              <a:defRPr sz="3366" cap="none">
                <a:solidFill>
                  <a:srgbClr val="94E3FE"/>
                </a:solidFill>
              </a:defRPr>
            </a:lvl1pPr>
          </a:lstStyle>
          <a:p>
            <a:r>
              <a:t>We would issue another warning about the errors that proliferate in Bible artwork. If the Bible doesn’t give the details of a scene, then the artist has some liberty, but he has no liberty to change anything that is plainly stated in Scripture. This is exhortation to read and study the details of the Bible carefully.</a:t>
            </a:r>
          </a:p>
        </p:txBody>
      </p:sp>
      <p:pic>
        <p:nvPicPr>
          <p:cNvPr id="534" name="wp934e220c_01_1a.jpg" descr="wp934e220c_01_1a.jpg"/>
          <p:cNvPicPr>
            <a:picLocks noChangeAspect="1"/>
          </p:cNvPicPr>
          <p:nvPr/>
        </p:nvPicPr>
        <p:blipFill>
          <a:blip r:embed="rId2"/>
          <a:srcRect l="5364" t="2248" r="5364"/>
          <a:stretch>
            <a:fillRect/>
          </a:stretch>
        </p:blipFill>
        <p:spPr>
          <a:xfrm>
            <a:off x="7163696" y="919165"/>
            <a:ext cx="4853082" cy="5508546"/>
          </a:xfrm>
          <a:prstGeom prst="rect">
            <a:avLst/>
          </a:prstGeom>
          <a:ln w="12700">
            <a:miter lim="400000"/>
          </a:ln>
        </p:spPr>
      </p:pic>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 name="We have already shown some errors in Tabernacle artwork. We challenge the student to find the errors in the following examples."/>
          <p:cNvSpPr txBox="1"/>
          <p:nvPr/>
        </p:nvSpPr>
        <p:spPr>
          <a:xfrm>
            <a:off x="1502410" y="3054316"/>
            <a:ext cx="9999980" cy="36449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800" cap="none">
                <a:solidFill>
                  <a:srgbClr val="94E3FE"/>
                </a:solidFill>
              </a:defRPr>
            </a:lvl1pPr>
          </a:lstStyle>
          <a:p>
            <a:r>
              <a:t>We have already shown some errors in Tabernacle artwork. We challenge the student to find the errors in the following examples.</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8" name="wp934e220c_01_1a.jpg" descr="wp934e220c_01_1a.jpg"/>
          <p:cNvPicPr>
            <a:picLocks noChangeAspect="1"/>
          </p:cNvPicPr>
          <p:nvPr/>
        </p:nvPicPr>
        <p:blipFill>
          <a:blip r:embed="rId2"/>
          <a:srcRect l="5364" t="6567" r="5364" b="4327"/>
          <a:stretch>
            <a:fillRect/>
          </a:stretch>
        </p:blipFill>
        <p:spPr>
          <a:xfrm>
            <a:off x="2434431" y="667742"/>
            <a:ext cx="8135945" cy="8417971"/>
          </a:xfrm>
          <a:prstGeom prst="rect">
            <a:avLst/>
          </a:prstGeom>
          <a:ln w="12700">
            <a:miter lim="400000"/>
          </a:ln>
        </p:spPr>
      </p:pic>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0" name="8-3_laver-daily-for-cleansing.jpg" descr="8-3_laver-daily-for-cleansing.jpg"/>
          <p:cNvPicPr>
            <a:picLocks noChangeAspect="1"/>
          </p:cNvPicPr>
          <p:nvPr/>
        </p:nvPicPr>
        <p:blipFill>
          <a:blip r:embed="rId2"/>
          <a:stretch>
            <a:fillRect/>
          </a:stretch>
        </p:blipFill>
        <p:spPr>
          <a:xfrm>
            <a:off x="1102285" y="1168330"/>
            <a:ext cx="10800230" cy="7442340"/>
          </a:xfrm>
          <a:prstGeom prst="rect">
            <a:avLst/>
          </a:prstGeom>
          <a:ln w="12700">
            <a:miter lim="400000"/>
          </a:ln>
        </p:spPr>
      </p:pic>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 name="iu.jpeg" descr="iu.jpeg"/>
          <p:cNvPicPr>
            <a:picLocks noChangeAspect="1"/>
          </p:cNvPicPr>
          <p:nvPr/>
        </p:nvPicPr>
        <p:blipFill>
          <a:blip r:embed="rId2"/>
          <a:stretch>
            <a:fillRect/>
          </a:stretch>
        </p:blipFill>
        <p:spPr>
          <a:xfrm>
            <a:off x="650170" y="1155777"/>
            <a:ext cx="11704460" cy="7467446"/>
          </a:xfrm>
          <a:prstGeom prst="rect">
            <a:avLst/>
          </a:prstGeom>
          <a:ln w="12700">
            <a:miter lim="400000"/>
          </a:ln>
        </p:spPr>
      </p:pic>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4" name="iu.jpeg" descr="iu.jpeg"/>
          <p:cNvPicPr>
            <a:picLocks noChangeAspect="1"/>
          </p:cNvPicPr>
          <p:nvPr/>
        </p:nvPicPr>
        <p:blipFill>
          <a:blip r:embed="rId2"/>
          <a:srcRect t="5723"/>
          <a:stretch>
            <a:fillRect/>
          </a:stretch>
        </p:blipFill>
        <p:spPr>
          <a:xfrm>
            <a:off x="709810" y="774303"/>
            <a:ext cx="11585036" cy="8205146"/>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We have licensed the pictures and drawings for use in our own teaching.…"/>
          <p:cNvSpPr txBox="1">
            <a:spLocks noGrp="1"/>
          </p:cNvSpPr>
          <p:nvPr>
            <p:ph type="body" idx="1"/>
          </p:nvPr>
        </p:nvSpPr>
        <p:spPr>
          <a:xfrm>
            <a:off x="1689447" y="1061392"/>
            <a:ext cx="9625906" cy="7656216"/>
          </a:xfrm>
          <a:prstGeom prst="rect">
            <a:avLst/>
          </a:prstGeom>
        </p:spPr>
        <p:txBody>
          <a:bodyPr/>
          <a:lstStyle/>
          <a:p>
            <a:pPr>
              <a:defRPr sz="3400">
                <a:solidFill>
                  <a:srgbClr val="76D6FF"/>
                </a:solidFill>
              </a:defRPr>
            </a:pPr>
            <a:r>
              <a:t>We have licensed the pictures and drawings for use in our own teaching. </a:t>
            </a:r>
          </a:p>
          <a:p>
            <a:pPr>
              <a:defRPr sz="3400">
                <a:solidFill>
                  <a:srgbClr val="76D6FF"/>
                </a:solidFill>
              </a:defRPr>
            </a:pPr>
            <a:endParaRPr/>
          </a:p>
          <a:p>
            <a:pPr>
              <a:defRPr sz="3400">
                <a:solidFill>
                  <a:srgbClr val="76D6FF"/>
                </a:solidFill>
              </a:defRPr>
            </a:pPr>
            <a:r>
              <a:t>If you are a teacher and plan to use these PowerPoints, you should pay the license fees. This particularly applies to material copyrighted by the following companies. Their fees are very reasonable.</a:t>
            </a:r>
          </a:p>
          <a:p>
            <a:pPr>
              <a:defRPr sz="3400">
                <a:solidFill>
                  <a:srgbClr val="76D6FF"/>
                </a:solidFill>
              </a:defRPr>
            </a:pPr>
            <a:endParaRPr/>
          </a:p>
          <a:p>
            <a:pPr>
              <a:defRPr sz="3400">
                <a:solidFill>
                  <a:srgbClr val="76D6FF"/>
                </a:solidFill>
              </a:defRPr>
            </a:pPr>
            <a:r>
              <a:t>goodsalt.com</a:t>
            </a:r>
          </a:p>
          <a:p>
            <a:pPr>
              <a:defRPr sz="3400">
                <a:solidFill>
                  <a:srgbClr val="76D6FF"/>
                </a:solidFill>
              </a:defRPr>
            </a:pPr>
            <a:r>
              <a:t>archaeologyillustrated.com</a:t>
            </a:r>
          </a:p>
          <a:p>
            <a:pPr>
              <a:defRPr sz="3400">
                <a:solidFill>
                  <a:srgbClr val="76D6FF"/>
                </a:solidFill>
              </a:defRPr>
            </a:pPr>
            <a:r>
              <a:t>Leen Ritmeyer www.ritmeyer.com</a:t>
            </a:r>
          </a:p>
          <a:p>
            <a:pPr>
              <a:defRPr sz="3400">
                <a:solidFill>
                  <a:srgbClr val="76D6FF"/>
                </a:solidFill>
              </a:defRPr>
            </a:pPr>
            <a:r>
              <a:t>Manna Bible Maps biblemaps.com</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 name="THE WORK OF THE LEVITES…"/>
          <p:cNvSpPr txBox="1"/>
          <p:nvPr/>
        </p:nvSpPr>
        <p:spPr>
          <a:xfrm>
            <a:off x="1308100" y="907211"/>
            <a:ext cx="4800600"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lvl="1" indent="0" algn="l">
              <a:lnSpc>
                <a:spcPct val="110000"/>
              </a:lnSpc>
              <a:defRPr sz="3400" cap="none">
                <a:solidFill>
                  <a:srgbClr val="FFFFFF"/>
                </a:solidFill>
              </a:defRPr>
            </a:pPr>
            <a:r>
              <a:t>THE WORK OF THE LEVITES</a:t>
            </a:r>
          </a:p>
          <a:p>
            <a:pPr lvl="1" indent="0" algn="l">
              <a:lnSpc>
                <a:spcPct val="110000"/>
              </a:lnSpc>
              <a:defRPr sz="3400" cap="none">
                <a:solidFill>
                  <a:srgbClr val="76D6FF"/>
                </a:solidFill>
              </a:defRPr>
            </a:pPr>
            <a:endParaRPr/>
          </a:p>
          <a:p>
            <a:pPr lvl="1" indent="0" algn="l">
              <a:lnSpc>
                <a:spcPct val="110000"/>
              </a:lnSpc>
              <a:defRPr sz="3400" cap="none">
                <a:solidFill>
                  <a:srgbClr val="76D6FF"/>
                </a:solidFill>
              </a:defRPr>
            </a:pPr>
            <a:r>
              <a:t>The Levitical priests had manifold work for God. They were sacrificers, bakers, apothecaries, singers, musicians, treasurers, bookkeepers, teachers, judges, porters, guards.</a:t>
            </a:r>
          </a:p>
        </p:txBody>
      </p:sp>
      <p:pic>
        <p:nvPicPr>
          <p:cNvPr id="547" name="10360609_10150493144939969_2793769850585114173_n.jpg" descr="10360609_10150493144939969_2793769850585114173_n.jpg"/>
          <p:cNvPicPr>
            <a:picLocks/>
          </p:cNvPicPr>
          <p:nvPr/>
        </p:nvPicPr>
        <p:blipFill>
          <a:blip r:embed="rId2"/>
          <a:stretch>
            <a:fillRect/>
          </a:stretch>
        </p:blipFill>
        <p:spPr>
          <a:xfrm>
            <a:off x="6666861" y="1126087"/>
            <a:ext cx="4924469" cy="6548248"/>
          </a:xfrm>
          <a:prstGeom prst="rect">
            <a:avLst/>
          </a:prstGeom>
        </p:spPr>
      </p:pic>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 name="The Levites did everything associated with the operation and maintenance of the tabernacle and temple (1 Ch. 23:28-32)"/>
          <p:cNvSpPr txBox="1"/>
          <p:nvPr/>
        </p:nvSpPr>
        <p:spPr>
          <a:xfrm>
            <a:off x="1308100" y="1059611"/>
            <a:ext cx="4800600"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rPr i="1"/>
              <a:t>The Levites did everything associated with the operation and maintenance of the tabernacle</a:t>
            </a:r>
            <a:r>
              <a:t> and temple (1 Ch. 23:28-32)</a:t>
            </a:r>
          </a:p>
        </p:txBody>
      </p:sp>
      <p:pic>
        <p:nvPicPr>
          <p:cNvPr id="550" name="10360609_10150493144939969_2793769850585114173_n.jpg" descr="10360609_10150493144939969_2793769850585114173_n.jpg"/>
          <p:cNvPicPr>
            <a:picLocks/>
          </p:cNvPicPr>
          <p:nvPr/>
        </p:nvPicPr>
        <p:blipFill>
          <a:blip r:embed="rId2"/>
          <a:stretch>
            <a:fillRect/>
          </a:stretch>
        </p:blipFill>
        <p:spPr>
          <a:xfrm>
            <a:off x="6666861" y="1126087"/>
            <a:ext cx="4924469" cy="6548248"/>
          </a:xfrm>
          <a:prstGeom prst="rect">
            <a:avLst/>
          </a:prstGeom>
        </p:spPr>
      </p:pic>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 name="Setting it up, taking it down, carrying it, offering the sacrifices, cleaning the altar, providing wood for the altar, filling and cleaning the laver, maintaining the candlestick, baking the bread and the offerings (1 Ch. 9:32; 23:29), mixing the incense"/>
          <p:cNvSpPr txBox="1"/>
          <p:nvPr/>
        </p:nvSpPr>
        <p:spPr>
          <a:xfrm>
            <a:off x="1081911" y="5785189"/>
            <a:ext cx="11066227" cy="3434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nSpc>
                <a:spcPct val="110000"/>
              </a:lnSpc>
              <a:defRPr sz="3400" cap="none">
                <a:solidFill>
                  <a:srgbClr val="76D6FF"/>
                </a:solidFill>
              </a:defRPr>
            </a:lvl1pPr>
          </a:lstStyle>
          <a:p>
            <a:r>
              <a:t>Setting it up, taking it down, carrying it, offering the sacrifices, cleaning the altar, providing wood for the altar, filling and cleaning the laver, maintaining the candlestick, baking the bread and the offerings (1 Ch. 9:32; 23:29), mixing the incense and oils (Ex. 30:23-25, 34-38; 1 Ch. 9:30)</a:t>
            </a:r>
          </a:p>
        </p:txBody>
      </p:sp>
      <p:pic>
        <p:nvPicPr>
          <p:cNvPr id="553" name="pillar4.jpg" descr="pillar4.jpg"/>
          <p:cNvPicPr>
            <a:picLocks noChangeAspect="1"/>
          </p:cNvPicPr>
          <p:nvPr/>
        </p:nvPicPr>
        <p:blipFill>
          <a:blip r:embed="rId2"/>
          <a:srcRect l="6532" t="19300" r="2792" b="8081"/>
          <a:stretch>
            <a:fillRect/>
          </a:stretch>
        </p:blipFill>
        <p:spPr>
          <a:xfrm>
            <a:off x="1825595" y="458436"/>
            <a:ext cx="9805865" cy="5033812"/>
          </a:xfrm>
          <a:prstGeom prst="rect">
            <a:avLst/>
          </a:prstGeom>
          <a:ln w="12700">
            <a:miter lim="400000"/>
          </a:ln>
        </p:spPr>
      </p:pic>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 name="The Levites were porters at the gates (1 Ch. 9:17-24; 12:28; 26:1-8; 2 Ch. 26:1-19)."/>
          <p:cNvSpPr txBox="1"/>
          <p:nvPr/>
        </p:nvSpPr>
        <p:spPr>
          <a:xfrm>
            <a:off x="1121833" y="907211"/>
            <a:ext cx="4800601"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rPr i="1"/>
              <a:t>The Levites were porters at the gates</a:t>
            </a:r>
            <a:r>
              <a:t> (1 Ch. 9:17-24; 12:28; 26:1-8; 2 Ch. 26:1-19).</a:t>
            </a:r>
          </a:p>
          <a:p>
            <a:pPr algn="l">
              <a:lnSpc>
                <a:spcPct val="110000"/>
              </a:lnSpc>
              <a:defRPr sz="3400" cap="none">
                <a:solidFill>
                  <a:srgbClr val="76D6FF"/>
                </a:solidFill>
              </a:defRPr>
            </a:pPr>
            <a:endParaRPr/>
          </a:p>
        </p:txBody>
      </p:sp>
      <p:pic>
        <p:nvPicPr>
          <p:cNvPr id="556" name="Solomons-Temple.jpg" descr="Solomons-Temple.jpg"/>
          <p:cNvPicPr>
            <a:picLocks noChangeAspect="1"/>
          </p:cNvPicPr>
          <p:nvPr/>
        </p:nvPicPr>
        <p:blipFill>
          <a:blip r:embed="rId2"/>
          <a:srcRect l="174" t="4779" r="13672" b="2094"/>
          <a:stretch>
            <a:fillRect/>
          </a:stretch>
        </p:blipFill>
        <p:spPr>
          <a:xfrm>
            <a:off x="6228867" y="1029040"/>
            <a:ext cx="6223834" cy="5045664"/>
          </a:xfrm>
          <a:prstGeom prst="rect">
            <a:avLst/>
          </a:prstGeom>
          <a:ln w="12700">
            <a:miter lim="400000"/>
          </a:ln>
        </p:spPr>
      </p:pic>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 name="This was a large job in the temple with its many gates and high traffic."/>
          <p:cNvSpPr txBox="1"/>
          <p:nvPr/>
        </p:nvSpPr>
        <p:spPr>
          <a:xfrm>
            <a:off x="1771501" y="8023279"/>
            <a:ext cx="9461798" cy="225653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nSpc>
                <a:spcPct val="110000"/>
              </a:lnSpc>
              <a:defRPr sz="3400" cap="none">
                <a:solidFill>
                  <a:srgbClr val="76D6FF"/>
                </a:solidFill>
              </a:defRPr>
            </a:pPr>
            <a:r>
              <a:t>This was a large job in the temple with its many gates and high traffic.</a:t>
            </a:r>
          </a:p>
          <a:p>
            <a:pPr>
              <a:lnSpc>
                <a:spcPct val="110000"/>
              </a:lnSpc>
              <a:defRPr sz="3400" cap="none">
                <a:solidFill>
                  <a:srgbClr val="76D6FF"/>
                </a:solidFill>
              </a:defRPr>
            </a:pPr>
            <a:r>
              <a:t> </a:t>
            </a:r>
          </a:p>
        </p:txBody>
      </p:sp>
      <p:pic>
        <p:nvPicPr>
          <p:cNvPr id="559" name="Solomons-Temple.jpg" descr="Solomons-Temple.jpg"/>
          <p:cNvPicPr>
            <a:picLocks noChangeAspect="1"/>
          </p:cNvPicPr>
          <p:nvPr/>
        </p:nvPicPr>
        <p:blipFill>
          <a:blip r:embed="rId2"/>
          <a:srcRect l="174" t="4779" r="13672" b="2094"/>
          <a:stretch>
            <a:fillRect/>
          </a:stretch>
        </p:blipFill>
        <p:spPr>
          <a:xfrm>
            <a:off x="2002035" y="495640"/>
            <a:ext cx="9000914" cy="7297042"/>
          </a:xfrm>
          <a:prstGeom prst="rect">
            <a:avLst/>
          </a:prstGeom>
          <a:ln w="12700">
            <a:miter lim="400000"/>
          </a:ln>
        </p:spPr>
      </p:pic>
      <p:sp>
        <p:nvSpPr>
          <p:cNvPr id="560" name="Gate"/>
          <p:cNvSpPr txBox="1"/>
          <p:nvPr/>
        </p:nvSpPr>
        <p:spPr>
          <a:xfrm>
            <a:off x="2507464" y="4449823"/>
            <a:ext cx="2059369" cy="6023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FFFFFF"/>
                </a:solidFill>
              </a:defRPr>
            </a:lvl1pPr>
          </a:lstStyle>
          <a:p>
            <a:r>
              <a:t>Gate</a:t>
            </a:r>
          </a:p>
        </p:txBody>
      </p:sp>
      <p:sp>
        <p:nvSpPr>
          <p:cNvPr id="561" name="Gate"/>
          <p:cNvSpPr txBox="1"/>
          <p:nvPr/>
        </p:nvSpPr>
        <p:spPr>
          <a:xfrm>
            <a:off x="6681531" y="4449823"/>
            <a:ext cx="2059369" cy="6023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FFFFFF"/>
                </a:solidFill>
              </a:defRPr>
            </a:lvl1pPr>
          </a:lstStyle>
          <a:p>
            <a:r>
              <a:t>Gate</a:t>
            </a:r>
          </a:p>
        </p:txBody>
      </p:sp>
      <p:sp>
        <p:nvSpPr>
          <p:cNvPr id="562" name="Gate"/>
          <p:cNvSpPr txBox="1"/>
          <p:nvPr/>
        </p:nvSpPr>
        <p:spPr>
          <a:xfrm>
            <a:off x="8603464" y="2900423"/>
            <a:ext cx="2059369" cy="6023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FFFFFF"/>
                </a:solidFill>
              </a:defRPr>
            </a:lvl1pPr>
          </a:lstStyle>
          <a:p>
            <a:r>
              <a:t>Gate</a:t>
            </a:r>
          </a:p>
        </p:txBody>
      </p:sp>
      <p:sp>
        <p:nvSpPr>
          <p:cNvPr id="563" name="Gate"/>
          <p:cNvSpPr txBox="1"/>
          <p:nvPr/>
        </p:nvSpPr>
        <p:spPr>
          <a:xfrm>
            <a:off x="5775598" y="2604090"/>
            <a:ext cx="2059368" cy="6023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FFFFFF"/>
                </a:solidFill>
              </a:defRPr>
            </a:lvl1pPr>
          </a:lstStyle>
          <a:p>
            <a:r>
              <a:t>Gate</a:t>
            </a:r>
          </a:p>
        </p:txBody>
      </p:sp>
      <p:sp>
        <p:nvSpPr>
          <p:cNvPr id="564" name="Gate"/>
          <p:cNvSpPr txBox="1"/>
          <p:nvPr/>
        </p:nvSpPr>
        <p:spPr>
          <a:xfrm>
            <a:off x="2947731" y="3018956"/>
            <a:ext cx="2059369" cy="6023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FFFFFF"/>
                </a:solidFill>
              </a:defRPr>
            </a:lvl1pPr>
          </a:lstStyle>
          <a:p>
            <a:r>
              <a:t>Gate</a:t>
            </a:r>
          </a:p>
        </p:txBody>
      </p:sp>
      <p:sp>
        <p:nvSpPr>
          <p:cNvPr id="565" name="Gate"/>
          <p:cNvSpPr txBox="1"/>
          <p:nvPr/>
        </p:nvSpPr>
        <p:spPr>
          <a:xfrm>
            <a:off x="5472716" y="1977556"/>
            <a:ext cx="2059368" cy="6023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3400" cap="none">
                <a:solidFill>
                  <a:srgbClr val="FFFFFF"/>
                </a:solidFill>
              </a:defRPr>
            </a:lvl1pPr>
          </a:lstStyle>
          <a:p>
            <a:r>
              <a:t>Gate</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 name="This was an important task that required “able men for strength for the service” (1 Ch. 26:8)."/>
          <p:cNvSpPr txBox="1"/>
          <p:nvPr/>
        </p:nvSpPr>
        <p:spPr>
          <a:xfrm>
            <a:off x="1147073" y="1045233"/>
            <a:ext cx="4359210"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76D6FF"/>
                </a:solidFill>
              </a:defRPr>
            </a:lvl1pPr>
          </a:lstStyle>
          <a:p>
            <a:r>
              <a:t>This was an important task that required “able men for strength for the service” (1 Ch. 26:8). </a:t>
            </a:r>
          </a:p>
        </p:txBody>
      </p:sp>
      <p:pic>
        <p:nvPicPr>
          <p:cNvPr id="568" name="Solomons-Temple.jpg" descr="Solomons-Temple.jpg"/>
          <p:cNvPicPr>
            <a:picLocks noChangeAspect="1"/>
          </p:cNvPicPr>
          <p:nvPr/>
        </p:nvPicPr>
        <p:blipFill>
          <a:blip r:embed="rId2"/>
          <a:srcRect l="174" t="4779" r="14898"/>
          <a:stretch>
            <a:fillRect/>
          </a:stretch>
        </p:blipFill>
        <p:spPr>
          <a:xfrm>
            <a:off x="5916415" y="1095725"/>
            <a:ext cx="6139273" cy="5162557"/>
          </a:xfrm>
          <a:prstGeom prst="rect">
            <a:avLst/>
          </a:prstGeom>
          <a:ln w="12700">
            <a:miter lim="400000"/>
          </a:ln>
        </p:spPr>
      </p:pic>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 name="“They were appointed to guard all the avenues to the temple, to open and shut all the outer gates, and attend at them. They were required to direct and instruct those who were going to worship in the courts of the sanctuary … to encourage those who were "/>
          <p:cNvSpPr txBox="1"/>
          <p:nvPr/>
        </p:nvSpPr>
        <p:spPr>
          <a:xfrm>
            <a:off x="1121833" y="839477"/>
            <a:ext cx="5719763" cy="7788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43305">
              <a:lnSpc>
                <a:spcPct val="110000"/>
              </a:lnSpc>
              <a:defRPr sz="3162" cap="none">
                <a:solidFill>
                  <a:srgbClr val="76D6FF"/>
                </a:solidFill>
              </a:defRPr>
            </a:pPr>
            <a:r>
              <a:t>“They were appointed to guard all the avenues to the temple, to open and shut all the outer gates, and attend at them. They were required to direct and instruct those who were going to worship in the courts of the sanctuary … to encourage those who were timid, to send back the strangers and unclean, and to guard against thieves and others who were enemies to the house of God” (</a:t>
            </a:r>
            <a:r>
              <a:rPr i="1"/>
              <a:t>Treasury of Scripture Knowledge</a:t>
            </a:r>
            <a:r>
              <a:t>).</a:t>
            </a:r>
          </a:p>
        </p:txBody>
      </p:sp>
      <p:pic>
        <p:nvPicPr>
          <p:cNvPr id="571" name="Solomons-Temple.jpg" descr="Solomons-Temple.jpg"/>
          <p:cNvPicPr>
            <a:picLocks noChangeAspect="1"/>
          </p:cNvPicPr>
          <p:nvPr/>
        </p:nvPicPr>
        <p:blipFill>
          <a:blip r:embed="rId2"/>
          <a:srcRect l="174" t="4779" r="14898"/>
          <a:stretch>
            <a:fillRect/>
          </a:stretch>
        </p:blipFill>
        <p:spPr>
          <a:xfrm>
            <a:off x="7279084" y="1003709"/>
            <a:ext cx="5075958" cy="4268409"/>
          </a:xfrm>
          <a:prstGeom prst="rect">
            <a:avLst/>
          </a:prstGeom>
          <a:ln w="12700">
            <a:miter lim="400000"/>
          </a:ln>
        </p:spPr>
      </p:pic>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 name="They had to reside nearby so they could be present to open the gates each morning.…"/>
          <p:cNvSpPr txBox="1"/>
          <p:nvPr/>
        </p:nvSpPr>
        <p:spPr>
          <a:xfrm>
            <a:off x="1130140" y="953293"/>
            <a:ext cx="4588405" cy="787241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defTabSz="560831">
              <a:lnSpc>
                <a:spcPct val="110000"/>
              </a:lnSpc>
              <a:defRPr sz="3264" cap="none">
                <a:solidFill>
                  <a:srgbClr val="76D6FF"/>
                </a:solidFill>
              </a:defRPr>
            </a:pPr>
            <a:r>
              <a:t>They had to reside nearby so they could be present to open the gates each morning. </a:t>
            </a:r>
          </a:p>
          <a:p>
            <a:pPr algn="l" defTabSz="560831">
              <a:lnSpc>
                <a:spcPct val="110000"/>
              </a:lnSpc>
              <a:defRPr sz="3264" cap="none">
                <a:solidFill>
                  <a:srgbClr val="76D6FF"/>
                </a:solidFill>
              </a:defRPr>
            </a:pPr>
            <a:endParaRPr/>
          </a:p>
          <a:p>
            <a:pPr algn="l" defTabSz="560831">
              <a:lnSpc>
                <a:spcPct val="110000"/>
              </a:lnSpc>
              <a:defRPr sz="3264" cap="none">
                <a:solidFill>
                  <a:srgbClr val="FFFFFF"/>
                </a:solidFill>
              </a:defRPr>
            </a:pPr>
            <a:r>
              <a:t>“And they lodged round about the house of God, because the charge </a:t>
            </a:r>
            <a:r>
              <a:rPr i="1"/>
              <a:t>was</a:t>
            </a:r>
            <a:r>
              <a:t> upon them, and the opening thereof every morning </a:t>
            </a:r>
            <a:r>
              <a:rPr i="1"/>
              <a:t>pertained</a:t>
            </a:r>
            <a:r>
              <a:t> to them” (1 Ch. 9:27). </a:t>
            </a:r>
          </a:p>
        </p:txBody>
      </p:sp>
      <p:pic>
        <p:nvPicPr>
          <p:cNvPr id="574" name="Solomons-Temple.jpg" descr="Solomons-Temple.jpg"/>
          <p:cNvPicPr>
            <a:picLocks noChangeAspect="1"/>
          </p:cNvPicPr>
          <p:nvPr/>
        </p:nvPicPr>
        <p:blipFill>
          <a:blip r:embed="rId2"/>
          <a:srcRect l="174" t="4779" r="14898"/>
          <a:stretch>
            <a:fillRect/>
          </a:stretch>
        </p:blipFill>
        <p:spPr>
          <a:xfrm>
            <a:off x="5916415" y="1095725"/>
            <a:ext cx="6139273" cy="5162557"/>
          </a:xfrm>
          <a:prstGeom prst="rect">
            <a:avLst/>
          </a:prstGeom>
          <a:ln w="12700">
            <a:miter lim="400000"/>
          </a:ln>
        </p:spPr>
      </p:pic>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 name="They had to be faithful to stay at their gates.…"/>
          <p:cNvSpPr txBox="1"/>
          <p:nvPr/>
        </p:nvSpPr>
        <p:spPr>
          <a:xfrm>
            <a:off x="1147073" y="1045233"/>
            <a:ext cx="4359210"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t>They had to be faithful to stay at their gates. </a:t>
            </a:r>
          </a:p>
          <a:p>
            <a:pPr algn="l">
              <a:lnSpc>
                <a:spcPct val="110000"/>
              </a:lnSpc>
              <a:defRPr sz="3400" cap="none">
                <a:solidFill>
                  <a:srgbClr val="76D6FF"/>
                </a:solidFill>
              </a:defRPr>
            </a:pPr>
            <a:endParaRPr/>
          </a:p>
          <a:p>
            <a:pPr algn="l">
              <a:lnSpc>
                <a:spcPct val="110000"/>
              </a:lnSpc>
              <a:defRPr sz="3400" cap="none">
                <a:solidFill>
                  <a:srgbClr val="76D6FF"/>
                </a:solidFill>
              </a:defRPr>
            </a:pPr>
            <a:r>
              <a:rPr>
                <a:solidFill>
                  <a:srgbClr val="FFFFFF"/>
                </a:solidFill>
              </a:rPr>
              <a:t>“… and the porters </a:t>
            </a:r>
            <a:r>
              <a:rPr i="1">
                <a:solidFill>
                  <a:srgbClr val="FFFFFF"/>
                </a:solidFill>
              </a:rPr>
              <a:t>waited</a:t>
            </a:r>
            <a:r>
              <a:rPr>
                <a:solidFill>
                  <a:srgbClr val="FFFFFF"/>
                </a:solidFill>
              </a:rPr>
              <a:t> at every gate; they might not depart from their service” (2 Ch. 35:15).</a:t>
            </a:r>
          </a:p>
        </p:txBody>
      </p:sp>
      <p:pic>
        <p:nvPicPr>
          <p:cNvPr id="577" name="Solomons-Temple.jpg" descr="Solomons-Temple.jpg"/>
          <p:cNvPicPr>
            <a:picLocks noChangeAspect="1"/>
          </p:cNvPicPr>
          <p:nvPr/>
        </p:nvPicPr>
        <p:blipFill>
          <a:blip r:embed="rId2"/>
          <a:srcRect l="174" t="4779" r="14898"/>
          <a:stretch>
            <a:fillRect/>
          </a:stretch>
        </p:blipFill>
        <p:spPr>
          <a:xfrm>
            <a:off x="5916415" y="1095725"/>
            <a:ext cx="6139273" cy="5162557"/>
          </a:xfrm>
          <a:prstGeom prst="rect">
            <a:avLst/>
          </a:prstGeom>
          <a:ln w="12700">
            <a:miter lim="400000"/>
          </a:ln>
        </p:spPr>
      </p:pic>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 name="They acted as guards to keep the wrong people out.…"/>
          <p:cNvSpPr txBox="1"/>
          <p:nvPr/>
        </p:nvSpPr>
        <p:spPr>
          <a:xfrm>
            <a:off x="1164006" y="960567"/>
            <a:ext cx="4359210"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t>They acted as guards to keep the wrong people out. </a:t>
            </a:r>
          </a:p>
          <a:p>
            <a:pPr algn="l">
              <a:lnSpc>
                <a:spcPct val="110000"/>
              </a:lnSpc>
              <a:defRPr sz="3400" cap="none">
                <a:solidFill>
                  <a:srgbClr val="76D6FF"/>
                </a:solidFill>
              </a:defRPr>
            </a:pPr>
            <a:endParaRPr/>
          </a:p>
          <a:p>
            <a:pPr algn="l">
              <a:lnSpc>
                <a:spcPct val="110000"/>
              </a:lnSpc>
              <a:defRPr sz="3400" cap="none">
                <a:solidFill>
                  <a:srgbClr val="76D6FF"/>
                </a:solidFill>
              </a:defRPr>
            </a:pPr>
            <a:r>
              <a:rPr>
                <a:solidFill>
                  <a:srgbClr val="FFFFFF"/>
                </a:solidFill>
              </a:rPr>
              <a:t>“And he set the porters at the gates of the house of the Lord, that none which was unclean in any thing should enter in” (2 Ch. 23:19).</a:t>
            </a:r>
          </a:p>
        </p:txBody>
      </p:sp>
      <p:pic>
        <p:nvPicPr>
          <p:cNvPr id="580" name="Solomons-Temple.jpg" descr="Solomons-Temple.jpg"/>
          <p:cNvPicPr>
            <a:picLocks noChangeAspect="1"/>
          </p:cNvPicPr>
          <p:nvPr/>
        </p:nvPicPr>
        <p:blipFill>
          <a:blip r:embed="rId2"/>
          <a:srcRect l="174" t="4779" r="14898"/>
          <a:stretch>
            <a:fillRect/>
          </a:stretch>
        </p:blipFill>
        <p:spPr>
          <a:xfrm>
            <a:off x="5916415" y="1095725"/>
            <a:ext cx="6139273" cy="5162557"/>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he Pictorial Bible is an integral part of the Mastering the English Bible course, which consists of 11 segments. To benefit properly, the student must go through the video classes, study the textbook, do the projects, answer the review questions, and ta"/>
          <p:cNvSpPr txBox="1">
            <a:spLocks noGrp="1"/>
          </p:cNvSpPr>
          <p:nvPr>
            <p:ph type="body" sz="half" idx="1"/>
          </p:nvPr>
        </p:nvSpPr>
        <p:spPr>
          <a:xfrm>
            <a:off x="1082774" y="914404"/>
            <a:ext cx="5977268" cy="8460077"/>
          </a:xfrm>
          <a:prstGeom prst="rect">
            <a:avLst/>
          </a:prstGeom>
        </p:spPr>
        <p:txBody>
          <a:bodyPr/>
          <a:lstStyle/>
          <a:p>
            <a:pPr>
              <a:defRPr sz="3400">
                <a:solidFill>
                  <a:srgbClr val="76D6FF"/>
                </a:solidFill>
              </a:defRPr>
            </a:pPr>
            <a:r>
              <a:rPr i="1"/>
              <a:t>The Pictorial Bible</a:t>
            </a:r>
            <a:r>
              <a:t> is an integral part of the </a:t>
            </a:r>
            <a:r>
              <a:rPr i="1">
                <a:solidFill>
                  <a:srgbClr val="FFFFFF"/>
                </a:solidFill>
              </a:rPr>
              <a:t>Mastering the English Bible</a:t>
            </a:r>
            <a:r>
              <a:rPr>
                <a:solidFill>
                  <a:srgbClr val="FFFFFF"/>
                </a:solidFill>
              </a:rPr>
              <a:t> </a:t>
            </a:r>
            <a:r>
              <a:t>course, which consists of 11 segments. To benefit properly, the student must go through the video classes, study the textbook, do the projects, answer the review questions, and take the tests. There is no shortcut to a proper Bible education.</a:t>
            </a:r>
          </a:p>
        </p:txBody>
      </p:sp>
      <p:pic>
        <p:nvPicPr>
          <p:cNvPr id="349" name="Mastering the English Bible.jpeg" descr="Mastering the English Bible.jpeg"/>
          <p:cNvPicPr>
            <a:picLocks noChangeAspect="1"/>
          </p:cNvPicPr>
          <p:nvPr/>
        </p:nvPicPr>
        <p:blipFill>
          <a:blip r:embed="rId2"/>
          <a:stretch>
            <a:fillRect/>
          </a:stretch>
        </p:blipFill>
        <p:spPr>
          <a:xfrm>
            <a:off x="7720969" y="533645"/>
            <a:ext cx="4192262" cy="6288394"/>
          </a:xfrm>
          <a:prstGeom prst="rect">
            <a:avLst/>
          </a:prstGeom>
          <a:ln w="12700">
            <a:miter lim="400000"/>
          </a:ln>
        </p:spPr>
      </p:pic>
      <p:pic>
        <p:nvPicPr>
          <p:cNvPr id="350" name="Pictorial Bible copy.jpeg" descr="Pictorial Bible copy.jpeg"/>
          <p:cNvPicPr>
            <a:picLocks noChangeAspect="1"/>
          </p:cNvPicPr>
          <p:nvPr/>
        </p:nvPicPr>
        <p:blipFill>
          <a:blip r:embed="rId3"/>
          <a:srcRect b="210"/>
          <a:stretch>
            <a:fillRect/>
          </a:stretch>
        </p:blipFill>
        <p:spPr>
          <a:xfrm rot="21131481">
            <a:off x="8400481" y="6083117"/>
            <a:ext cx="3926586" cy="2938734"/>
          </a:xfrm>
          <a:prstGeom prst="rect">
            <a:avLst/>
          </a:prstGeom>
          <a:ln w="12700">
            <a:miter lim="400000"/>
          </a:ln>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 name="They would keep out the Gentiles and anyone who was unclean by the law of Moses. They make sure that women stayed in the women’s court."/>
          <p:cNvSpPr txBox="1"/>
          <p:nvPr/>
        </p:nvSpPr>
        <p:spPr>
          <a:xfrm>
            <a:off x="1391212" y="6750113"/>
            <a:ext cx="10081949" cy="17119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defTabSz="566674">
              <a:lnSpc>
                <a:spcPct val="110000"/>
              </a:lnSpc>
              <a:defRPr sz="3298" cap="none">
                <a:solidFill>
                  <a:srgbClr val="76D6FF"/>
                </a:solidFill>
              </a:defRPr>
            </a:lvl1pPr>
          </a:lstStyle>
          <a:p>
            <a:r>
              <a:t>They would keep out the Gentiles and anyone who was unclean by the law of Moses. They make sure that women stayed in the women’s court.</a:t>
            </a:r>
          </a:p>
        </p:txBody>
      </p:sp>
      <p:pic>
        <p:nvPicPr>
          <p:cNvPr id="583" name="Temple court of women and gentiles.png" descr="Temple court of women and gentiles.png"/>
          <p:cNvPicPr>
            <a:picLocks noChangeAspect="1"/>
          </p:cNvPicPr>
          <p:nvPr/>
        </p:nvPicPr>
        <p:blipFill>
          <a:blip r:embed="rId2"/>
          <a:stretch>
            <a:fillRect/>
          </a:stretch>
        </p:blipFill>
        <p:spPr>
          <a:xfrm>
            <a:off x="978818" y="693142"/>
            <a:ext cx="11047164" cy="5766463"/>
          </a:xfrm>
          <a:prstGeom prst="rect">
            <a:avLst/>
          </a:prstGeom>
          <a:ln w="12700">
            <a:miter lim="400000"/>
          </a:ln>
        </p:spPr>
      </p:pic>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 name="There was a military aspect (“men of valour ... able men for strength,” 1 Ch. 26:6, 8).…"/>
          <p:cNvSpPr txBox="1"/>
          <p:nvPr/>
        </p:nvSpPr>
        <p:spPr>
          <a:xfrm>
            <a:off x="1147073" y="1045233"/>
            <a:ext cx="4359210"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t>There was a military aspect (“men of valour ... able men for strength,” 1 Ch. 26:6, 8). </a:t>
            </a:r>
          </a:p>
          <a:p>
            <a:pPr algn="l">
              <a:lnSpc>
                <a:spcPct val="110000"/>
              </a:lnSpc>
              <a:defRPr sz="3400" cap="none">
                <a:solidFill>
                  <a:srgbClr val="76D6FF"/>
                </a:solidFill>
              </a:defRPr>
            </a:pPr>
            <a:endParaRPr/>
          </a:p>
          <a:p>
            <a:pPr algn="l">
              <a:lnSpc>
                <a:spcPct val="110000"/>
              </a:lnSpc>
              <a:defRPr sz="3400" cap="none">
                <a:solidFill>
                  <a:srgbClr val="76D6FF"/>
                </a:solidFill>
              </a:defRPr>
            </a:pPr>
            <a:r>
              <a:t>The Levite porters guarded Joash at his coronation (2 Ch. 23:7).</a:t>
            </a:r>
          </a:p>
        </p:txBody>
      </p:sp>
      <p:pic>
        <p:nvPicPr>
          <p:cNvPr id="586" name="4bd35b66fc2dfd7355c29ca2ccfdede5.jpg" descr="4bd35b66fc2dfd7355c29ca2ccfdede5.jpg"/>
          <p:cNvPicPr>
            <a:picLocks noChangeAspect="1"/>
          </p:cNvPicPr>
          <p:nvPr/>
        </p:nvPicPr>
        <p:blipFill>
          <a:blip r:embed="rId2"/>
          <a:srcRect r="51423"/>
          <a:stretch>
            <a:fillRect/>
          </a:stretch>
        </p:blipFill>
        <p:spPr>
          <a:xfrm>
            <a:off x="6928508" y="834635"/>
            <a:ext cx="4731590" cy="6818304"/>
          </a:xfrm>
          <a:prstGeom prst="rect">
            <a:avLst/>
          </a:prstGeom>
          <a:ln w="12700">
            <a:miter lim="400000"/>
          </a:ln>
        </p:spPr>
      </p:pic>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 name="“And the Levites shall compass the king round about, every man with his weapons in his hand; and whosoever else cometh into the house, he shall be put to death” (2 Ch. 23:7)."/>
          <p:cNvSpPr txBox="1"/>
          <p:nvPr/>
        </p:nvSpPr>
        <p:spPr>
          <a:xfrm>
            <a:off x="1335715" y="6998166"/>
            <a:ext cx="10333370" cy="21300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nSpc>
                <a:spcPct val="110000"/>
              </a:lnSpc>
              <a:defRPr cap="none">
                <a:solidFill>
                  <a:srgbClr val="FFFFFF"/>
                </a:solidFill>
              </a:defRPr>
            </a:pPr>
            <a:r>
              <a:t>“And the Levites shall compass the king round about, every man with his weapons in his hand; and whosoever </a:t>
            </a:r>
            <a:r>
              <a:rPr i="1"/>
              <a:t>else</a:t>
            </a:r>
            <a:r>
              <a:t> cometh into the house, he shall be put to death” (2 Ch. 23:7).</a:t>
            </a:r>
          </a:p>
        </p:txBody>
      </p:sp>
      <p:pic>
        <p:nvPicPr>
          <p:cNvPr id="589" name="www-St-Takla-org--Bible-Slides-kings2-1208.jpg" descr="www-St-Takla-org--Bible-Slides-kings2-1208.jpg"/>
          <p:cNvPicPr>
            <a:picLocks noChangeAspect="1"/>
          </p:cNvPicPr>
          <p:nvPr/>
        </p:nvPicPr>
        <p:blipFill>
          <a:blip r:embed="rId2"/>
          <a:srcRect t="5051" b="2307"/>
          <a:stretch>
            <a:fillRect/>
          </a:stretch>
        </p:blipFill>
        <p:spPr>
          <a:xfrm>
            <a:off x="1539676" y="572955"/>
            <a:ext cx="9925474" cy="6210074"/>
          </a:xfrm>
          <a:prstGeom prst="rect">
            <a:avLst/>
          </a:prstGeom>
          <a:ln w="12700">
            <a:miter lim="400000"/>
          </a:ln>
        </p:spPr>
      </p:pic>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 name="The Levites were singers and musicians (1 Ch. 9:33; 15:16-24; 25:1-31; 2 Ch. 5:12-13; 29:27-28; 35:15; Ne. 12:27-28, 40-42)."/>
          <p:cNvSpPr txBox="1"/>
          <p:nvPr/>
        </p:nvSpPr>
        <p:spPr>
          <a:xfrm>
            <a:off x="1172633" y="827337"/>
            <a:ext cx="4800601"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cap="none">
                <a:solidFill>
                  <a:srgbClr val="76D6FF"/>
                </a:solidFill>
              </a:defRPr>
            </a:pPr>
            <a:r>
              <a:rPr i="1"/>
              <a:t>The Levites were singers and musicians</a:t>
            </a:r>
            <a:r>
              <a:t> (1 Ch. 9:33; 15:16-24; 25:1-31; 2 Ch. 5:12-13; 29:27-28; 35:15; Ne. 12:27-28, 40-42).</a:t>
            </a:r>
          </a:p>
        </p:txBody>
      </p:sp>
      <p:grpSp>
        <p:nvGrpSpPr>
          <p:cNvPr id="594" name="Temple-worship2-1024x779.jpg"/>
          <p:cNvGrpSpPr/>
          <p:nvPr/>
        </p:nvGrpSpPr>
        <p:grpSpPr>
          <a:xfrm>
            <a:off x="6319204" y="827390"/>
            <a:ext cx="5994276" cy="6595428"/>
            <a:chOff x="0" y="0"/>
            <a:chExt cx="5994275" cy="6595426"/>
          </a:xfrm>
        </p:grpSpPr>
        <p:pic>
          <p:nvPicPr>
            <p:cNvPr id="593" name="Temple-worship2-1024x779.jpg" descr="Temple-worship2-1024x779.jpg"/>
            <p:cNvPicPr>
              <a:picLocks noChangeAspect="1"/>
            </p:cNvPicPr>
            <p:nvPr/>
          </p:nvPicPr>
          <p:blipFill>
            <a:blip r:embed="rId2"/>
            <a:srcRect l="13675" t="11478" r="33171" b="11478"/>
            <a:stretch>
              <a:fillRect/>
            </a:stretch>
          </p:blipFill>
          <p:spPr>
            <a:xfrm>
              <a:off x="76200" y="63500"/>
              <a:ext cx="5854576" cy="6455727"/>
            </a:xfrm>
            <a:prstGeom prst="rect">
              <a:avLst/>
            </a:prstGeom>
            <a:ln>
              <a:noFill/>
            </a:ln>
            <a:effectLst/>
          </p:spPr>
        </p:pic>
        <p:pic>
          <p:nvPicPr>
            <p:cNvPr id="592" name="Temple-worship2-1024x779.jpg" descr="Temple-worship2-1024x779.jpg"/>
            <p:cNvPicPr>
              <a:picLocks/>
            </p:cNvPicPr>
            <p:nvPr/>
          </p:nvPicPr>
          <p:blipFill>
            <a:blip r:embed="rId3"/>
            <a:stretch>
              <a:fillRect/>
            </a:stretch>
          </p:blipFill>
          <p:spPr>
            <a:xfrm>
              <a:off x="0" y="0"/>
              <a:ext cx="5994276" cy="6595427"/>
            </a:xfrm>
            <a:prstGeom prst="rect">
              <a:avLst/>
            </a:prstGeom>
            <a:effectLst/>
          </p:spPr>
        </p:pic>
      </p:grpSp>
      <p:pic>
        <p:nvPicPr>
          <p:cNvPr id="595" name="Zadokite-Priests.jpg" descr="Zadokite-Priests.jpg"/>
          <p:cNvPicPr>
            <a:picLocks noChangeAspect="1"/>
          </p:cNvPicPr>
          <p:nvPr/>
        </p:nvPicPr>
        <p:blipFill>
          <a:blip r:embed="rId4"/>
          <a:stretch>
            <a:fillRect/>
          </a:stretch>
        </p:blipFill>
        <p:spPr>
          <a:xfrm rot="21274122">
            <a:off x="2124207" y="4234452"/>
            <a:ext cx="4656169" cy="4679163"/>
          </a:xfrm>
          <a:prstGeom prst="rect">
            <a:avLst/>
          </a:prstGeom>
          <a:ln w="12700">
            <a:miter lim="400000"/>
          </a:ln>
        </p:spPr>
      </p:pic>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7" name="The Levites were the keepers of Scripture.…"/>
          <p:cNvSpPr txBox="1"/>
          <p:nvPr/>
        </p:nvSpPr>
        <p:spPr>
          <a:xfrm>
            <a:off x="1308100" y="907211"/>
            <a:ext cx="4800600"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a:lnSpc>
                <a:spcPct val="110000"/>
              </a:lnSpc>
              <a:defRPr sz="3400" cap="none">
                <a:solidFill>
                  <a:srgbClr val="76D6FF"/>
                </a:solidFill>
              </a:defRPr>
            </a:pPr>
            <a:r>
              <a:rPr i="1"/>
              <a:t>The Levites were the keepers of Scripture</a:t>
            </a:r>
            <a:r>
              <a:t>. </a:t>
            </a:r>
          </a:p>
          <a:p>
            <a:pPr algn="l">
              <a:lnSpc>
                <a:spcPct val="110000"/>
              </a:lnSpc>
              <a:defRPr sz="3400" cap="none">
                <a:solidFill>
                  <a:srgbClr val="76D6FF"/>
                </a:solidFill>
              </a:defRPr>
            </a:pPr>
            <a:endParaRPr/>
          </a:p>
          <a:p>
            <a:pPr algn="l">
              <a:lnSpc>
                <a:spcPct val="110000"/>
              </a:lnSpc>
              <a:defRPr sz="3400" cap="none">
                <a:solidFill>
                  <a:srgbClr val="FFFFFF"/>
                </a:solidFill>
              </a:defRPr>
            </a:pPr>
            <a:r>
              <a:t>“And it shall be, when he sitteth upon the throne of his kingdom, that he shall write him a copy of this law in a book out of THAT WHICH IS BEFORE THE PRIESTS THE LEVITES” (De. 17:18; 31:9, 24-29).</a:t>
            </a:r>
          </a:p>
        </p:txBody>
      </p:sp>
      <p:pic>
        <p:nvPicPr>
          <p:cNvPr id="598" name="46e6131d720c45f417a26c5d08285e40.jpeg" descr="46e6131d720c45f417a26c5d08285e40.jpeg"/>
          <p:cNvPicPr>
            <a:picLocks noChangeAspect="1"/>
          </p:cNvPicPr>
          <p:nvPr/>
        </p:nvPicPr>
        <p:blipFill>
          <a:blip r:embed="rId2"/>
          <a:srcRect l="7748" r="2934"/>
          <a:stretch>
            <a:fillRect/>
          </a:stretch>
        </p:blipFill>
        <p:spPr>
          <a:xfrm>
            <a:off x="6484510" y="1116689"/>
            <a:ext cx="5616081" cy="4715850"/>
          </a:xfrm>
          <a:prstGeom prst="rect">
            <a:avLst/>
          </a:prstGeom>
          <a:ln w="12700">
            <a:miter lim="400000"/>
          </a:ln>
        </p:spPr>
      </p:pic>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 name="The priests and Levites were teachers of the law.…"/>
          <p:cNvSpPr txBox="1"/>
          <p:nvPr/>
        </p:nvSpPr>
        <p:spPr>
          <a:xfrm>
            <a:off x="1274233" y="907211"/>
            <a:ext cx="5647264" cy="83630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defTabSz="554990">
              <a:lnSpc>
                <a:spcPct val="110000"/>
              </a:lnSpc>
              <a:defRPr sz="3040" cap="none">
                <a:solidFill>
                  <a:srgbClr val="76D6FF"/>
                </a:solidFill>
              </a:defRPr>
            </a:pPr>
            <a:r>
              <a:rPr i="1"/>
              <a:t>The priests and Levites were teachers of the law. </a:t>
            </a:r>
          </a:p>
          <a:p>
            <a:pPr algn="l" defTabSz="554990">
              <a:lnSpc>
                <a:spcPct val="110000"/>
              </a:lnSpc>
              <a:defRPr sz="3040" cap="none">
                <a:solidFill>
                  <a:srgbClr val="76D6FF"/>
                </a:solidFill>
              </a:defRPr>
            </a:pPr>
            <a:endParaRPr i="1"/>
          </a:p>
          <a:p>
            <a:pPr algn="l" defTabSz="554990">
              <a:lnSpc>
                <a:spcPct val="110000"/>
              </a:lnSpc>
              <a:defRPr sz="3040" cap="none">
                <a:solidFill>
                  <a:srgbClr val="FFFFFF"/>
                </a:solidFill>
              </a:defRPr>
            </a:pPr>
            <a:r>
              <a:rPr i="1"/>
              <a:t>“</a:t>
            </a:r>
            <a:r>
              <a:t>And that ye may put difference between holy and unholy, and between unclean and clean; And that ye may teach the children of Israel all the statutes which the LORD hath spoken unto them by the hand of Moses” (Le. 10:8-11). </a:t>
            </a:r>
          </a:p>
          <a:p>
            <a:pPr algn="l" defTabSz="554990">
              <a:lnSpc>
                <a:spcPct val="110000"/>
              </a:lnSpc>
              <a:defRPr sz="3040" cap="none">
                <a:solidFill>
                  <a:srgbClr val="76D6FF"/>
                </a:solidFill>
              </a:defRPr>
            </a:pPr>
            <a:endParaRPr/>
          </a:p>
          <a:p>
            <a:pPr algn="l" defTabSz="554990">
              <a:lnSpc>
                <a:spcPct val="110000"/>
              </a:lnSpc>
              <a:defRPr sz="3040" cap="none">
                <a:solidFill>
                  <a:srgbClr val="76D6FF"/>
                </a:solidFill>
              </a:defRPr>
            </a:pPr>
            <a:r>
              <a:t>See also De. 31:9-13; 33:10; 2 Ch. 17:7-9; 35:3; Ezr. 8:6, 10; Ne. 8:1-8; Eze. 44:23; Mal. 2:7). </a:t>
            </a:r>
          </a:p>
        </p:txBody>
      </p:sp>
      <p:pic>
        <p:nvPicPr>
          <p:cNvPr id="601" name="ezra preaches goodsalt.jpg" descr="ezra preaches goodsalt.jpg"/>
          <p:cNvPicPr>
            <a:picLocks/>
          </p:cNvPicPr>
          <p:nvPr/>
        </p:nvPicPr>
        <p:blipFill>
          <a:blip r:embed="rId2"/>
          <a:stretch>
            <a:fillRect/>
          </a:stretch>
        </p:blipFill>
        <p:spPr>
          <a:xfrm>
            <a:off x="7213542" y="999909"/>
            <a:ext cx="4936182" cy="5352687"/>
          </a:xfrm>
          <a:prstGeom prst="rect">
            <a:avLst/>
          </a:prstGeom>
        </p:spPr>
      </p:pic>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 name="The Levite was to be a man of God’s Book, loving it, studying it, memorizing it, meditating on it, preserving it, guarding it, teaching it."/>
          <p:cNvSpPr txBox="1"/>
          <p:nvPr/>
        </p:nvSpPr>
        <p:spPr>
          <a:xfrm>
            <a:off x="1308100" y="907211"/>
            <a:ext cx="5344712" cy="74442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cap="none">
                <a:solidFill>
                  <a:srgbClr val="76D6FF"/>
                </a:solidFill>
              </a:defRPr>
            </a:lvl1pPr>
          </a:lstStyle>
          <a:p>
            <a:r>
              <a:t>The Levite was to be a man of God’s Book, loving it, studying it, memorizing it, meditating on it, preserving it, guarding it, teaching it.</a:t>
            </a:r>
          </a:p>
        </p:txBody>
      </p:sp>
      <p:pic>
        <p:nvPicPr>
          <p:cNvPr id="604" name="ezra preaches goodsalt.jpg" descr="ezra preaches goodsalt.jpg"/>
          <p:cNvPicPr>
            <a:picLocks/>
          </p:cNvPicPr>
          <p:nvPr/>
        </p:nvPicPr>
        <p:blipFill>
          <a:blip r:embed="rId2"/>
          <a:stretch>
            <a:fillRect/>
          </a:stretch>
        </p:blipFill>
        <p:spPr>
          <a:xfrm>
            <a:off x="7349009" y="1033775"/>
            <a:ext cx="4936182" cy="5352687"/>
          </a:xfrm>
          <a:prstGeom prst="rect">
            <a:avLst/>
          </a:prstGeom>
        </p:spPr>
      </p:pic>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 name="Ezra was a prominent example of this (Ezr. 7:6, 10; Ne. 8:5-8).…"/>
          <p:cNvSpPr txBox="1"/>
          <p:nvPr/>
        </p:nvSpPr>
        <p:spPr>
          <a:xfrm>
            <a:off x="1308100" y="907211"/>
            <a:ext cx="5344712" cy="74442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cap="none">
                <a:solidFill>
                  <a:srgbClr val="76D6FF"/>
                </a:solidFill>
              </a:defRPr>
            </a:pPr>
            <a:r>
              <a:t>Ezra was a prominent example of this (Ezr. 7:6, 10; Ne. 8:5-8). </a:t>
            </a:r>
          </a:p>
          <a:p>
            <a:pPr algn="l">
              <a:lnSpc>
                <a:spcPct val="110000"/>
              </a:lnSpc>
              <a:defRPr cap="none">
                <a:solidFill>
                  <a:srgbClr val="76D6FF"/>
                </a:solidFill>
              </a:defRPr>
            </a:pPr>
            <a:endParaRPr/>
          </a:p>
          <a:p>
            <a:pPr algn="l">
              <a:lnSpc>
                <a:spcPct val="110000"/>
              </a:lnSpc>
              <a:defRPr cap="none">
                <a:solidFill>
                  <a:srgbClr val="FFFFFF"/>
                </a:solidFill>
              </a:defRPr>
            </a:pPr>
            <a:r>
              <a:t>“… he was a ready scribe in the law of Moses … For Ezra had prepared his heart to seek the law of the Lord, and to do it, and to teach in Israel statutes and judgments” (Ezr. 7:6, 10).</a:t>
            </a:r>
          </a:p>
        </p:txBody>
      </p:sp>
      <p:pic>
        <p:nvPicPr>
          <p:cNvPr id="607" name="ezra preaches goodsalt.jpg" descr="ezra preaches goodsalt.jpg"/>
          <p:cNvPicPr>
            <a:picLocks/>
          </p:cNvPicPr>
          <p:nvPr/>
        </p:nvPicPr>
        <p:blipFill>
          <a:blip r:embed="rId2"/>
          <a:stretch>
            <a:fillRect/>
          </a:stretch>
        </p:blipFill>
        <p:spPr>
          <a:xfrm>
            <a:off x="7349009" y="1033775"/>
            <a:ext cx="4936182" cy="5352687"/>
          </a:xfrm>
          <a:prstGeom prst="rect">
            <a:avLst/>
          </a:prstGeom>
        </p:spPr>
      </p:pic>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 name="“And Ezra opened the book in the sight of all the people; (for he was above all the people;) and when he opened it, all the people stood up … So they read in the book in the law of God distinctly, and gave the sense, and caused them to understand the rea"/>
          <p:cNvSpPr txBox="1"/>
          <p:nvPr/>
        </p:nvSpPr>
        <p:spPr>
          <a:xfrm>
            <a:off x="1308100" y="907211"/>
            <a:ext cx="5344712" cy="74442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cap="none">
                <a:solidFill>
                  <a:srgbClr val="FFFFFF"/>
                </a:solidFill>
              </a:defRPr>
            </a:pPr>
            <a:r>
              <a:t>“And Ezra opened the book in the sight of all the people; (for he was above all the people;) and when he opened it, all the people stood up … So they read in the book in the law of God distinctly, and gave the sense, and caused </a:t>
            </a:r>
            <a:r>
              <a:rPr i="1"/>
              <a:t>them</a:t>
            </a:r>
            <a:r>
              <a:t> to understand the reading” (Ne. 8:5, 8).</a:t>
            </a:r>
          </a:p>
        </p:txBody>
      </p:sp>
      <p:pic>
        <p:nvPicPr>
          <p:cNvPr id="610" name="ezra preaches goodsalt.jpg" descr="ezra preaches goodsalt.jpg"/>
          <p:cNvPicPr>
            <a:picLocks/>
          </p:cNvPicPr>
          <p:nvPr/>
        </p:nvPicPr>
        <p:blipFill>
          <a:blip r:embed="rId2"/>
          <a:stretch>
            <a:fillRect/>
          </a:stretch>
        </p:blipFill>
        <p:spPr>
          <a:xfrm>
            <a:off x="7349009" y="1033775"/>
            <a:ext cx="4936182" cy="5352687"/>
          </a:xfrm>
          <a:prstGeom prst="rect">
            <a:avLst/>
          </a:prstGeom>
        </p:spPr>
      </p:pic>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 name="(6) The priests and Levites were officers and judges.…"/>
          <p:cNvSpPr txBox="1"/>
          <p:nvPr/>
        </p:nvSpPr>
        <p:spPr>
          <a:xfrm>
            <a:off x="1172633" y="890277"/>
            <a:ext cx="6770423" cy="8268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72516">
              <a:lnSpc>
                <a:spcPct val="110000"/>
              </a:lnSpc>
              <a:defRPr sz="3136" cap="none">
                <a:solidFill>
                  <a:srgbClr val="76D6FF"/>
                </a:solidFill>
              </a:defRPr>
            </a:pPr>
            <a:r>
              <a:rPr i="1"/>
              <a:t>(6) The priests and Levites were officers and judges. </a:t>
            </a:r>
          </a:p>
          <a:p>
            <a:pPr algn="l" defTabSz="572516">
              <a:lnSpc>
                <a:spcPct val="110000"/>
              </a:lnSpc>
              <a:defRPr sz="3136" cap="none">
                <a:solidFill>
                  <a:srgbClr val="76D6FF"/>
                </a:solidFill>
              </a:defRPr>
            </a:pPr>
            <a:endParaRPr i="1"/>
          </a:p>
          <a:p>
            <a:pPr algn="l" defTabSz="572516">
              <a:lnSpc>
                <a:spcPct val="110000"/>
              </a:lnSpc>
              <a:defRPr sz="2940" cap="none">
                <a:solidFill>
                  <a:srgbClr val="FFFFFF"/>
                </a:solidFill>
              </a:defRPr>
            </a:pPr>
            <a:r>
              <a:rPr i="1"/>
              <a:t>“</a:t>
            </a:r>
            <a:r>
              <a:t>And thou shalt come unto the priests the Levites, and unto the judge that shall be in those days, and enquire; and they shall shew thee the sentence of judgment: And thou shalt do according to the sentence, which they of that place which the LORD shall choose shall shew thee; and thou shalt observe to do according to all that they inform thee” (De. 17:9-10). </a:t>
            </a:r>
          </a:p>
          <a:p>
            <a:pPr algn="l" defTabSz="572516">
              <a:lnSpc>
                <a:spcPct val="110000"/>
              </a:lnSpc>
              <a:defRPr sz="3136" cap="none">
                <a:solidFill>
                  <a:srgbClr val="76D6FF"/>
                </a:solidFill>
              </a:defRPr>
            </a:pPr>
            <a:endParaRPr/>
          </a:p>
          <a:p>
            <a:pPr algn="l" defTabSz="572516">
              <a:lnSpc>
                <a:spcPct val="110000"/>
              </a:lnSpc>
              <a:defRPr sz="3136" cap="none">
                <a:solidFill>
                  <a:srgbClr val="76D6FF"/>
                </a:solidFill>
              </a:defRPr>
            </a:pPr>
            <a:r>
              <a:t>See also De. 17:8-13; 19:17; 21:5; 1 Ch. 23:4; 26:29-30; Eze. 44:24.</a:t>
            </a:r>
          </a:p>
        </p:txBody>
      </p:sp>
      <p:pic>
        <p:nvPicPr>
          <p:cNvPr id="613" name="2113961-kmbc-court-1-1489271140.jpg" descr="2113961-kmbc-court-1-1489271140.jpg"/>
          <p:cNvPicPr>
            <a:picLocks noChangeAspect="1"/>
          </p:cNvPicPr>
          <p:nvPr/>
        </p:nvPicPr>
        <p:blipFill>
          <a:blip r:embed="rId2"/>
          <a:srcRect l="31550" r="20714"/>
          <a:stretch>
            <a:fillRect/>
          </a:stretch>
        </p:blipFill>
        <p:spPr>
          <a:xfrm>
            <a:off x="8297703" y="1012229"/>
            <a:ext cx="3644902" cy="4309934"/>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orial Bible copy.jpeg" descr="Pictorial Bible copy.jpeg"/>
          <p:cNvPicPr>
            <a:picLocks noChangeAspect="1"/>
          </p:cNvPicPr>
          <p:nvPr/>
        </p:nvPicPr>
        <p:blipFill>
          <a:blip r:embed="rId2"/>
          <a:stretch>
            <a:fillRect/>
          </a:stretch>
        </p:blipFill>
        <p:spPr>
          <a:xfrm>
            <a:off x="822515" y="616886"/>
            <a:ext cx="11359770" cy="8519828"/>
          </a:xfrm>
          <a:prstGeom prst="rect">
            <a:avLst/>
          </a:prstGeom>
          <a:ln w="12700">
            <a:miter lim="400000"/>
          </a:ln>
        </p:spPr>
      </p:pic>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 name="Samuel was a prominent example of a Levite judge (1 Sa. 7:15-17)."/>
          <p:cNvSpPr txBox="1"/>
          <p:nvPr/>
        </p:nvSpPr>
        <p:spPr>
          <a:xfrm>
            <a:off x="2457747" y="6646288"/>
            <a:ext cx="8089306" cy="13467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76D6FF"/>
                </a:solidFill>
              </a:defRPr>
            </a:lvl1pPr>
          </a:lstStyle>
          <a:p>
            <a:r>
              <a:t>Samuel was a prominent example of a Levite judge (1 Sa. 7:15-17).</a:t>
            </a:r>
          </a:p>
        </p:txBody>
      </p:sp>
      <p:pic>
        <p:nvPicPr>
          <p:cNvPr id="616" name="1273.jpeg" descr="1273.jpeg"/>
          <p:cNvPicPr>
            <a:picLocks noChangeAspect="1"/>
          </p:cNvPicPr>
          <p:nvPr/>
        </p:nvPicPr>
        <p:blipFill>
          <a:blip r:embed="rId2"/>
          <a:stretch>
            <a:fillRect/>
          </a:stretch>
        </p:blipFill>
        <p:spPr>
          <a:xfrm>
            <a:off x="1181377" y="1080558"/>
            <a:ext cx="10642046" cy="5321023"/>
          </a:xfrm>
          <a:prstGeom prst="rect">
            <a:avLst/>
          </a:prstGeom>
          <a:ln w="12700">
            <a:miter lim="400000"/>
          </a:ln>
        </p:spPr>
      </p:pic>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 name="Samuel was strong and courageous in his leadership of Israel and in reproving their sins, including the sins of King Saul (1 Sa. 15:13-29).…"/>
          <p:cNvSpPr txBox="1"/>
          <p:nvPr/>
        </p:nvSpPr>
        <p:spPr>
          <a:xfrm>
            <a:off x="1097723" y="967427"/>
            <a:ext cx="4950421" cy="78187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t>Samuel was strong and courageous in his leadership of Israel and in reproving their sins, including the sins of King Saul (1 Sa. 15:13-29). </a:t>
            </a:r>
          </a:p>
          <a:p>
            <a:pPr algn="l">
              <a:lnSpc>
                <a:spcPct val="110000"/>
              </a:lnSpc>
              <a:defRPr sz="3400" cap="none">
                <a:solidFill>
                  <a:srgbClr val="76D6FF"/>
                </a:solidFill>
              </a:defRPr>
            </a:pPr>
            <a:endParaRPr/>
          </a:p>
          <a:p>
            <a:pPr algn="l">
              <a:lnSpc>
                <a:spcPct val="110000"/>
              </a:lnSpc>
              <a:defRPr sz="3400" cap="none">
                <a:solidFill>
                  <a:srgbClr val="76D6FF"/>
                </a:solidFill>
              </a:defRPr>
            </a:pPr>
            <a:r>
              <a:t>Samuel killed Agag by his own hands (1 Sa. 15:32-33).</a:t>
            </a:r>
          </a:p>
        </p:txBody>
      </p:sp>
      <p:pic>
        <p:nvPicPr>
          <p:cNvPr id="619" name="samuel rebukes saul rhpas4233 goodsalt.jpg" descr="samuel rebukes saul rhpas4233 goodsalt.jpg"/>
          <p:cNvPicPr>
            <a:picLocks noChangeAspect="1"/>
          </p:cNvPicPr>
          <p:nvPr/>
        </p:nvPicPr>
        <p:blipFill>
          <a:blip r:embed="rId2"/>
          <a:stretch>
            <a:fillRect/>
          </a:stretch>
        </p:blipFill>
        <p:spPr>
          <a:xfrm>
            <a:off x="6698580" y="980127"/>
            <a:ext cx="5314304" cy="7818746"/>
          </a:xfrm>
          <a:prstGeom prst="rect">
            <a:avLst/>
          </a:prstGeom>
          <a:ln w="12700">
            <a:miter lim="400000"/>
          </a:ln>
        </p:spPr>
      </p:pic>
      <p:sp>
        <p:nvSpPr>
          <p:cNvPr id="620" name="goodsalt.com"/>
          <p:cNvSpPr txBox="1"/>
          <p:nvPr/>
        </p:nvSpPr>
        <p:spPr>
          <a:xfrm>
            <a:off x="6592750" y="8229303"/>
            <a:ext cx="2445001" cy="6859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lnSpc>
                <a:spcPct val="110000"/>
              </a:lnSpc>
              <a:defRPr sz="2400" cap="none">
                <a:solidFill>
                  <a:srgbClr val="FFFFFF"/>
                </a:solidFill>
              </a:defRPr>
            </a:lvl1pPr>
          </a:lstStyle>
          <a:p>
            <a:r>
              <a:t>goodsalt.com</a:t>
            </a:r>
          </a:p>
        </p:txBody>
      </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 name="The Levites were the treasurers of the offerings and the holy property.…"/>
          <p:cNvSpPr txBox="1"/>
          <p:nvPr/>
        </p:nvSpPr>
        <p:spPr>
          <a:xfrm>
            <a:off x="1104900" y="988363"/>
            <a:ext cx="4800600"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cap="none">
                <a:solidFill>
                  <a:srgbClr val="76D6FF"/>
                </a:solidFill>
              </a:defRPr>
            </a:pPr>
            <a:r>
              <a:rPr i="1"/>
              <a:t>The Levites were the treasurers of the offerings and the holy property. </a:t>
            </a:r>
          </a:p>
          <a:p>
            <a:pPr algn="l">
              <a:lnSpc>
                <a:spcPct val="110000"/>
              </a:lnSpc>
              <a:defRPr cap="none">
                <a:solidFill>
                  <a:srgbClr val="76D6FF"/>
                </a:solidFill>
              </a:defRPr>
            </a:pPr>
            <a:endParaRPr i="1"/>
          </a:p>
          <a:p>
            <a:pPr algn="l">
              <a:lnSpc>
                <a:spcPct val="110000"/>
              </a:lnSpc>
              <a:defRPr cap="none">
                <a:solidFill>
                  <a:srgbClr val="FFFFFF"/>
                </a:solidFill>
              </a:defRPr>
            </a:pPr>
            <a:r>
              <a:rPr i="1"/>
              <a:t>“</a:t>
            </a:r>
            <a:r>
              <a:t>For these Levites, the four chief porters, were in </a:t>
            </a:r>
            <a:r>
              <a:rPr i="1"/>
              <a:t>their</a:t>
            </a:r>
            <a:r>
              <a:t> set office, and were over the chambers and treasuries of the house of God” (1 Ch. 9:26; 26:20-26).</a:t>
            </a:r>
          </a:p>
        </p:txBody>
      </p:sp>
      <p:pic>
        <p:nvPicPr>
          <p:cNvPr id="623" name="Solomons-Temple.jpg" descr="Solomons-Temple.jpg"/>
          <p:cNvPicPr>
            <a:picLocks noChangeAspect="1"/>
          </p:cNvPicPr>
          <p:nvPr/>
        </p:nvPicPr>
        <p:blipFill>
          <a:blip r:embed="rId2"/>
          <a:srcRect l="174" t="4779" r="14898"/>
          <a:stretch>
            <a:fillRect/>
          </a:stretch>
        </p:blipFill>
        <p:spPr>
          <a:xfrm>
            <a:off x="6170415" y="1095725"/>
            <a:ext cx="6139273" cy="5162557"/>
          </a:xfrm>
          <a:prstGeom prst="rect">
            <a:avLst/>
          </a:prstGeom>
          <a:ln w="12700">
            <a:miter lim="400000"/>
          </a:ln>
        </p:spPr>
      </p:pic>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The Levites were the keepers of the weights and measures.…"/>
          <p:cNvSpPr txBox="1"/>
          <p:nvPr/>
        </p:nvSpPr>
        <p:spPr>
          <a:xfrm>
            <a:off x="1155700" y="974944"/>
            <a:ext cx="4695340" cy="81290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cap="none">
                <a:solidFill>
                  <a:srgbClr val="76D6FF"/>
                </a:solidFill>
              </a:defRPr>
            </a:pPr>
            <a:r>
              <a:rPr i="1"/>
              <a:t>The Levites were the keepers of the weights and measures. </a:t>
            </a:r>
          </a:p>
          <a:p>
            <a:pPr algn="l">
              <a:lnSpc>
                <a:spcPct val="110000"/>
              </a:lnSpc>
              <a:defRPr cap="none">
                <a:solidFill>
                  <a:srgbClr val="76D6FF"/>
                </a:solidFill>
              </a:defRPr>
            </a:pPr>
            <a:endParaRPr i="1"/>
          </a:p>
          <a:p>
            <a:pPr algn="l">
              <a:lnSpc>
                <a:spcPct val="110000"/>
              </a:lnSpc>
              <a:defRPr cap="none">
                <a:solidFill>
                  <a:srgbClr val="76D6FF"/>
                </a:solidFill>
              </a:defRPr>
            </a:pPr>
            <a:r>
              <a:rPr>
                <a:solidFill>
                  <a:srgbClr val="FFFFFF"/>
                </a:solidFill>
              </a:rPr>
              <a:t>“all manner of measure and size” (1 Ch. 23:29).</a:t>
            </a:r>
          </a:p>
        </p:txBody>
      </p:sp>
      <p:pic>
        <p:nvPicPr>
          <p:cNvPr id="626" name="scales.jpeg" descr="scales.jpeg"/>
          <p:cNvPicPr>
            <a:picLocks noChangeAspect="1"/>
          </p:cNvPicPr>
          <p:nvPr/>
        </p:nvPicPr>
        <p:blipFill>
          <a:blip r:embed="rId2"/>
          <a:stretch>
            <a:fillRect/>
          </a:stretch>
        </p:blipFill>
        <p:spPr>
          <a:xfrm>
            <a:off x="6156836" y="1039526"/>
            <a:ext cx="6204498" cy="4133337"/>
          </a:xfrm>
          <a:prstGeom prst="rect">
            <a:avLst/>
          </a:prstGeom>
          <a:ln w="12700">
            <a:miter lim="400000"/>
          </a:ln>
        </p:spPr>
      </p:pic>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 name="“The standards of all weights and measures were in the sanctuary; and therefore the Levites had the inspection of weights and measures of every kind, that no fraud might in this way be committed. HONESTY IS INSEPARABLY CONNECTED WITH PIETY” (Treasury of "/>
          <p:cNvSpPr txBox="1"/>
          <p:nvPr/>
        </p:nvSpPr>
        <p:spPr>
          <a:xfrm>
            <a:off x="829893" y="5832430"/>
            <a:ext cx="11345014" cy="3409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nSpc>
                <a:spcPct val="110000"/>
              </a:lnSpc>
              <a:defRPr sz="3400" cap="none">
                <a:solidFill>
                  <a:srgbClr val="76D6FF"/>
                </a:solidFill>
              </a:defRPr>
            </a:pPr>
            <a:r>
              <a:t>“The standards of all weights and measures were in the sanctuary; and therefore the Levites had the inspection of weights and measures of every kind, that no fraud might in this way be committed. HONESTY IS INSEPARABLY CONNECTED WITH PIETY” (</a:t>
            </a:r>
            <a:r>
              <a:rPr i="1"/>
              <a:t>Treasury of Scripture Knowledge</a:t>
            </a:r>
            <a:r>
              <a:t>).</a:t>
            </a:r>
          </a:p>
        </p:txBody>
      </p:sp>
      <p:pic>
        <p:nvPicPr>
          <p:cNvPr id="629" name="bible-coins-history-money-weight-system-Judean-Hebrew-Jewish-inscribed-weigh-stones-8shekels-1shekel-1nezef-1pym-1beqa.jpg" descr="bible-coins-history-money-weight-system-Judean-Hebrew-Jewish-inscribed-weigh-stones-8shekels-1shekel-1nezef-1pym-1beqa.jpg"/>
          <p:cNvPicPr>
            <a:picLocks noChangeAspect="1"/>
          </p:cNvPicPr>
          <p:nvPr/>
        </p:nvPicPr>
        <p:blipFill>
          <a:blip r:embed="rId2"/>
          <a:stretch>
            <a:fillRect/>
          </a:stretch>
        </p:blipFill>
        <p:spPr>
          <a:xfrm>
            <a:off x="1759716" y="590824"/>
            <a:ext cx="9485368" cy="4992299"/>
          </a:xfrm>
          <a:prstGeom prst="rect">
            <a:avLst/>
          </a:prstGeom>
          <a:ln w="12700">
            <a:miter lim="400000"/>
          </a:ln>
        </p:spPr>
      </p:pic>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 name="As judges and keepers of the measures, the Levites were to watch over Israel’s business to make sure it was just and honest.…"/>
          <p:cNvSpPr txBox="1"/>
          <p:nvPr/>
        </p:nvSpPr>
        <p:spPr>
          <a:xfrm>
            <a:off x="1206500" y="907211"/>
            <a:ext cx="6076366" cy="83783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defTabSz="554990">
              <a:lnSpc>
                <a:spcPct val="110000"/>
              </a:lnSpc>
              <a:defRPr sz="3230" cap="none">
                <a:solidFill>
                  <a:srgbClr val="76D6FF"/>
                </a:solidFill>
              </a:defRPr>
            </a:pPr>
            <a:r>
              <a:t>As judges and keepers of the measures, the Levites were to watch over Israel’s business to make sure it was just and honest. </a:t>
            </a:r>
          </a:p>
          <a:p>
            <a:pPr algn="l" defTabSz="554990">
              <a:lnSpc>
                <a:spcPct val="110000"/>
              </a:lnSpc>
              <a:defRPr sz="3230" cap="none">
                <a:solidFill>
                  <a:srgbClr val="76D6FF"/>
                </a:solidFill>
              </a:defRPr>
            </a:pPr>
            <a:endParaRPr/>
          </a:p>
          <a:p>
            <a:pPr algn="l" defTabSz="554990">
              <a:lnSpc>
                <a:spcPct val="110000"/>
              </a:lnSpc>
              <a:defRPr sz="3230" cap="none">
                <a:solidFill>
                  <a:srgbClr val="FFFFFF"/>
                </a:solidFill>
              </a:defRPr>
            </a:pPr>
            <a:r>
              <a:t>“Ye shall do no unrighteousness in judgment, in meteyard, in weight, or in measure. Just balances, just weights, a just ephah, and a just hin, shall ye have: I </a:t>
            </a:r>
            <a:r>
              <a:rPr i="1"/>
              <a:t>am</a:t>
            </a:r>
            <a:r>
              <a:t> the LORD your God, which brought you out of the land of Egypt” (Le. 19:35-36). </a:t>
            </a:r>
          </a:p>
        </p:txBody>
      </p:sp>
      <p:pic>
        <p:nvPicPr>
          <p:cNvPr id="632" name="b63824c97777413b49342b5d2b0c784f.jpg" descr="b63824c97777413b49342b5d2b0c784f.jpg"/>
          <p:cNvPicPr>
            <a:picLocks noChangeAspect="1"/>
          </p:cNvPicPr>
          <p:nvPr/>
        </p:nvPicPr>
        <p:blipFill>
          <a:blip r:embed="rId2"/>
          <a:srcRect r="54485" b="52679"/>
          <a:stretch>
            <a:fillRect/>
          </a:stretch>
        </p:blipFill>
        <p:spPr>
          <a:xfrm>
            <a:off x="7565648" y="1000121"/>
            <a:ext cx="4897725" cy="3678746"/>
          </a:xfrm>
          <a:prstGeom prst="rect">
            <a:avLst/>
          </a:prstGeom>
          <a:ln w="12700">
            <a:miter lim="400000"/>
          </a:ln>
        </p:spPr>
      </p:pic>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 name="In 2021, an ancient weight was found in Jerusalem that provides evidence of corruption in the first temple period. “It contained engravings indicating it has a weight of two gerah, which equals 0.944 grams. However, researchers found that it weighed at l"/>
          <p:cNvSpPr txBox="1"/>
          <p:nvPr/>
        </p:nvSpPr>
        <p:spPr>
          <a:xfrm>
            <a:off x="1138766" y="958011"/>
            <a:ext cx="4695341" cy="81290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defTabSz="572516">
              <a:lnSpc>
                <a:spcPct val="110000"/>
              </a:lnSpc>
              <a:defRPr sz="3136" cap="none">
                <a:solidFill>
                  <a:srgbClr val="76D6FF"/>
                </a:solidFill>
              </a:defRPr>
            </a:pPr>
            <a:r>
              <a:t>In 2021, an ancient weight was found in Jerusalem that provides evidence of corruption in the first temple period. “It contained engravings indicating it has a weight of two gerah, which equals 0.944 grams. However, researchers found that it weighed at least 3.61 grams, over three times as much” (</a:t>
            </a:r>
            <a:r>
              <a:rPr i="1"/>
              <a:t>Jerusalem Post</a:t>
            </a:r>
            <a:r>
              <a:t>, Sept. 22, 2021).</a:t>
            </a:r>
          </a:p>
        </p:txBody>
      </p:sp>
      <p:sp>
        <p:nvSpPr>
          <p:cNvPr id="635" name="“Thou shalt not have in thy bag divers weights, a great and a small” (De. 25:13)."/>
          <p:cNvSpPr txBox="1"/>
          <p:nvPr/>
        </p:nvSpPr>
        <p:spPr>
          <a:xfrm>
            <a:off x="6681702" y="5800944"/>
            <a:ext cx="5219546" cy="20505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000" cap="none">
                <a:solidFill>
                  <a:srgbClr val="FFFFFF"/>
                </a:solidFill>
              </a:defRPr>
            </a:lvl1pPr>
          </a:lstStyle>
          <a:p>
            <a:r>
              <a:t>“Thou shalt not have in thy bag divers weights, a great and a small” (De. 25:13).</a:t>
            </a:r>
          </a:p>
        </p:txBody>
      </p:sp>
      <p:pic>
        <p:nvPicPr>
          <p:cNvPr id="636" name="ancient-2-shekel-weight.jpeg" descr="ancient-2-shekel-weight.jpeg"/>
          <p:cNvPicPr>
            <a:picLocks noChangeAspect="1"/>
          </p:cNvPicPr>
          <p:nvPr/>
        </p:nvPicPr>
        <p:blipFill>
          <a:blip r:embed="rId2"/>
          <a:srcRect l="9393"/>
          <a:stretch>
            <a:fillRect/>
          </a:stretch>
        </p:blipFill>
        <p:spPr>
          <a:xfrm>
            <a:off x="6313523" y="926191"/>
            <a:ext cx="5955859" cy="4692621"/>
          </a:xfrm>
          <a:prstGeom prst="rect">
            <a:avLst/>
          </a:prstGeom>
          <a:ln w="12700">
            <a:miter lim="400000"/>
          </a:ln>
        </p:spPr>
      </p:pic>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 name="MISC. LESSONS ABOUT THE LEVITES AS PICTURES OF NEW TESTAMENT BELIEVER PRIESTS…"/>
          <p:cNvSpPr txBox="1"/>
          <p:nvPr/>
        </p:nvSpPr>
        <p:spPr>
          <a:xfrm>
            <a:off x="1308100" y="999226"/>
            <a:ext cx="5463666"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FFFFFF"/>
                </a:solidFill>
              </a:defRPr>
            </a:pPr>
            <a:r>
              <a:t>MISC. LESSONS ABOUT THE LEVITES AS PICTURES OF NEW TESTAMENT BELIEVER PRIESTS </a:t>
            </a:r>
          </a:p>
          <a:p>
            <a:pPr algn="l">
              <a:lnSpc>
                <a:spcPct val="110000"/>
              </a:lnSpc>
              <a:defRPr sz="3400" cap="none">
                <a:solidFill>
                  <a:srgbClr val="94E3FE"/>
                </a:solidFill>
              </a:defRPr>
            </a:pPr>
            <a:endParaRPr/>
          </a:p>
          <a:p>
            <a:pPr algn="l">
              <a:lnSpc>
                <a:spcPct val="110000"/>
              </a:lnSpc>
              <a:defRPr sz="3400" cap="none">
                <a:solidFill>
                  <a:srgbClr val="FFFFFF"/>
                </a:solidFill>
              </a:defRPr>
            </a:pPr>
            <a:r>
              <a:t>(“holy priesthood ... royal priesthood,” 1 Pe. 2:5, 9). </a:t>
            </a:r>
          </a:p>
        </p:txBody>
      </p:sp>
      <p:pic>
        <p:nvPicPr>
          <p:cNvPr id="639" name="high priest and priest goodsalt.jpg" descr="high priest and priest goodsalt.jpg"/>
          <p:cNvPicPr>
            <a:picLocks noChangeAspect="1"/>
          </p:cNvPicPr>
          <p:nvPr/>
        </p:nvPicPr>
        <p:blipFill>
          <a:blip r:embed="rId2"/>
          <a:srcRect l="53556" t="2022" r="2430" b="3080"/>
          <a:stretch>
            <a:fillRect/>
          </a:stretch>
        </p:blipFill>
        <p:spPr>
          <a:xfrm>
            <a:off x="7386097" y="935068"/>
            <a:ext cx="4334720" cy="7027754"/>
          </a:xfrm>
          <a:prstGeom prst="rect">
            <a:avLst/>
          </a:prstGeom>
          <a:ln w="12700">
            <a:miter lim="400000"/>
          </a:ln>
        </p:spPr>
      </p:pic>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 name="(1) In a nutshell, that the believer is a priest means that his entire life is devoted to the worship of God (“to offer up spiritual sacrifices acceptable to God,” 1 Pe. 2:5, “to show forth his praises,” 1 Pe. 2:9)."/>
          <p:cNvSpPr txBox="1"/>
          <p:nvPr/>
        </p:nvSpPr>
        <p:spPr>
          <a:xfrm>
            <a:off x="1055419" y="838200"/>
            <a:ext cx="4986992" cy="75817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t>(1) In a nutshell, that the believer is a priest means that his entire life is devoted to the worship of God </a:t>
            </a:r>
            <a:r>
              <a:rPr>
                <a:solidFill>
                  <a:srgbClr val="FFFFFF"/>
                </a:solidFill>
              </a:rPr>
              <a:t>(“to offer up spiritual sacrifices acceptable to God,” 1 Pe. 2:5, “to show forth his praises,” 1 Pe. 2:9).</a:t>
            </a:r>
          </a:p>
        </p:txBody>
      </p:sp>
      <p:pic>
        <p:nvPicPr>
          <p:cNvPr id="642" name="high priest and priest goodsalt.jpg" descr="high priest and priest goodsalt.jpg"/>
          <p:cNvPicPr>
            <a:picLocks noChangeAspect="1"/>
          </p:cNvPicPr>
          <p:nvPr/>
        </p:nvPicPr>
        <p:blipFill>
          <a:blip r:embed="rId2"/>
          <a:srcRect l="53556" t="2022" r="2430" b="3080"/>
          <a:stretch>
            <a:fillRect/>
          </a:stretch>
        </p:blipFill>
        <p:spPr>
          <a:xfrm>
            <a:off x="7386097" y="935068"/>
            <a:ext cx="4334720" cy="7027754"/>
          </a:xfrm>
          <a:prstGeom prst="rect">
            <a:avLst/>
          </a:prstGeom>
          <a:ln w="12700">
            <a:miter lim="400000"/>
          </a:ln>
        </p:spPr>
      </p:pic>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 name="“Whether therefore ye eat, or drink, or whatsoever ye do, do all to the glory of God” (1 Co. 10:31)."/>
          <p:cNvSpPr txBox="1"/>
          <p:nvPr/>
        </p:nvSpPr>
        <p:spPr>
          <a:xfrm>
            <a:off x="1055419" y="838200"/>
            <a:ext cx="4800601" cy="723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FFFFFF"/>
                </a:solidFill>
              </a:defRPr>
            </a:lvl1pPr>
          </a:lstStyle>
          <a:p>
            <a:r>
              <a:t>“Whether therefore ye eat, or drink, or whatsoever ye do, do all to the glory of God” (1 Co. 10:31).</a:t>
            </a:r>
          </a:p>
        </p:txBody>
      </p:sp>
      <p:pic>
        <p:nvPicPr>
          <p:cNvPr id="645" name="high priest and priest goodsalt.jpg" descr="high priest and priest goodsalt.jpg"/>
          <p:cNvPicPr>
            <a:picLocks noChangeAspect="1"/>
          </p:cNvPicPr>
          <p:nvPr/>
        </p:nvPicPr>
        <p:blipFill>
          <a:blip r:embed="rId2"/>
          <a:srcRect l="53556" t="2022" r="2430" b="3080"/>
          <a:stretch>
            <a:fillRect/>
          </a:stretch>
        </p:blipFill>
        <p:spPr>
          <a:xfrm>
            <a:off x="7386097" y="935068"/>
            <a:ext cx="4334720" cy="7027754"/>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Levitical Priesthood"/>
          <p:cNvSpPr txBox="1"/>
          <p:nvPr/>
        </p:nvSpPr>
        <p:spPr>
          <a:xfrm>
            <a:off x="1078259" y="-98518"/>
            <a:ext cx="4532711" cy="39312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Levitical Priesthood</a:t>
            </a:r>
          </a:p>
        </p:txBody>
      </p:sp>
      <p:grpSp>
        <p:nvGrpSpPr>
          <p:cNvPr id="357" name="26-Israel - Tabernacle High Priest.jpeg"/>
          <p:cNvGrpSpPr/>
          <p:nvPr/>
        </p:nvGrpSpPr>
        <p:grpSpPr>
          <a:xfrm>
            <a:off x="6122071" y="1011468"/>
            <a:ext cx="5832923" cy="7730664"/>
            <a:chOff x="0" y="0"/>
            <a:chExt cx="5832921" cy="7730662"/>
          </a:xfrm>
        </p:grpSpPr>
        <p:pic>
          <p:nvPicPr>
            <p:cNvPr id="356" name="26-Israel - Tabernacle High Priest.jpeg" descr="26-Israel - Tabernacle High Priest.jpeg"/>
            <p:cNvPicPr>
              <a:picLocks noChangeAspect="1"/>
            </p:cNvPicPr>
            <p:nvPr/>
          </p:nvPicPr>
          <p:blipFill>
            <a:blip r:embed="rId2"/>
            <a:srcRect/>
            <a:stretch>
              <a:fillRect/>
            </a:stretch>
          </p:blipFill>
          <p:spPr>
            <a:xfrm>
              <a:off x="76200" y="63500"/>
              <a:ext cx="5693222" cy="7590963"/>
            </a:xfrm>
            <a:prstGeom prst="rect">
              <a:avLst/>
            </a:prstGeom>
            <a:ln>
              <a:noFill/>
            </a:ln>
            <a:effectLst/>
          </p:spPr>
        </p:pic>
        <p:pic>
          <p:nvPicPr>
            <p:cNvPr id="355" name="26-Israel - Tabernacle High Priest.jpeg" descr="26-Israel - Tabernacle High Priest.jpeg"/>
            <p:cNvPicPr>
              <a:picLocks/>
            </p:cNvPicPr>
            <p:nvPr/>
          </p:nvPicPr>
          <p:blipFill>
            <a:blip r:embed="rId3"/>
            <a:stretch>
              <a:fillRect/>
            </a:stretch>
          </p:blipFill>
          <p:spPr>
            <a:xfrm>
              <a:off x="-1" y="0"/>
              <a:ext cx="5832923" cy="7730663"/>
            </a:xfrm>
            <a:prstGeom prst="rect">
              <a:avLst/>
            </a:prstGeom>
            <a:effectLst/>
          </p:spPr>
        </p:pic>
      </p:grpSp>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 name="“And whatsoever ye do in word or deed, do all in the name of the Lord Jesus, giving thanks to God and the Father by him” (Col. 3:17)."/>
          <p:cNvSpPr txBox="1"/>
          <p:nvPr/>
        </p:nvSpPr>
        <p:spPr>
          <a:xfrm>
            <a:off x="1308100" y="907211"/>
            <a:ext cx="4800600"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FFFFFF"/>
                </a:solidFill>
              </a:defRPr>
            </a:lvl1pPr>
          </a:lstStyle>
          <a:p>
            <a:r>
              <a:t>“And whatsoever ye do in word or deed, do all in the name of the Lord Jesus, giving thanks to God and the Father by him” (Col. 3:17).</a:t>
            </a:r>
          </a:p>
        </p:txBody>
      </p:sp>
      <p:pic>
        <p:nvPicPr>
          <p:cNvPr id="648" name="high priest and priest goodsalt.jpg" descr="high priest and priest goodsalt.jpg"/>
          <p:cNvPicPr>
            <a:picLocks noChangeAspect="1"/>
          </p:cNvPicPr>
          <p:nvPr/>
        </p:nvPicPr>
        <p:blipFill>
          <a:blip r:embed="rId2"/>
          <a:srcRect l="53556" t="2022" r="2430" b="3080"/>
          <a:stretch>
            <a:fillRect/>
          </a:stretch>
        </p:blipFill>
        <p:spPr>
          <a:xfrm>
            <a:off x="7386097" y="935068"/>
            <a:ext cx="4334720" cy="7027754"/>
          </a:xfrm>
          <a:prstGeom prst="rect">
            <a:avLst/>
          </a:prstGeom>
          <a:ln w="12700">
            <a:miter lim="400000"/>
          </a:ln>
        </p:spPr>
      </p:pic>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 name="The New Testament priest worships God by seeing God’s hand in all of life.…"/>
          <p:cNvSpPr txBox="1"/>
          <p:nvPr/>
        </p:nvSpPr>
        <p:spPr>
          <a:xfrm>
            <a:off x="986408" y="562154"/>
            <a:ext cx="6047923" cy="80772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defTabSz="543305">
              <a:lnSpc>
                <a:spcPct val="110000"/>
              </a:lnSpc>
              <a:defRPr sz="3162" cap="none">
                <a:solidFill>
                  <a:srgbClr val="76D6FF"/>
                </a:solidFill>
              </a:defRPr>
            </a:pPr>
            <a:r>
              <a:t>The New Testament priest worships God by seeing God’s hand in all of life. </a:t>
            </a:r>
          </a:p>
          <a:p>
            <a:pPr algn="l" defTabSz="543305">
              <a:lnSpc>
                <a:spcPct val="110000"/>
              </a:lnSpc>
              <a:defRPr sz="3162" cap="none">
                <a:solidFill>
                  <a:srgbClr val="76D6FF"/>
                </a:solidFill>
              </a:defRPr>
            </a:pPr>
            <a:endParaRPr/>
          </a:p>
          <a:p>
            <a:pPr algn="l" defTabSz="543305">
              <a:lnSpc>
                <a:spcPct val="110000"/>
              </a:lnSpc>
              <a:defRPr sz="3162" cap="none">
                <a:solidFill>
                  <a:srgbClr val="76D6FF"/>
                </a:solidFill>
              </a:defRPr>
            </a:pPr>
            <a:r>
              <a:t>The astronomer Johannes Kepler said, “I was merely thinking God’s thoughts after him. Since we astronomers are priests of the highest God in regard to the book of nature, it benefits us to be thoughtful, not of the glory of our minds, but rather, above all else, of the glory of God” (“Kepler,” </a:t>
            </a:r>
            <a:r>
              <a:rPr i="1"/>
              <a:t>New World Encyclopedia</a:t>
            </a:r>
            <a:r>
              <a:t>).</a:t>
            </a:r>
          </a:p>
        </p:txBody>
      </p:sp>
      <p:pic>
        <p:nvPicPr>
          <p:cNvPr id="651" name="1-johannes-kepler-german-mathematician-science-source.jpg" descr="1-johannes-kepler-german-mathematician-science-source.jpg"/>
          <p:cNvPicPr>
            <a:picLocks noChangeAspect="1"/>
          </p:cNvPicPr>
          <p:nvPr/>
        </p:nvPicPr>
        <p:blipFill>
          <a:blip r:embed="rId2"/>
          <a:stretch>
            <a:fillRect/>
          </a:stretch>
        </p:blipFill>
        <p:spPr>
          <a:xfrm>
            <a:off x="7353656" y="745359"/>
            <a:ext cx="4926888" cy="6463847"/>
          </a:xfrm>
          <a:prstGeom prst="rect">
            <a:avLst/>
          </a:prstGeom>
          <a:ln w="12700">
            <a:miter lim="400000"/>
          </a:ln>
        </p:spPr>
      </p:pic>
    </p:spTree>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 name="(2) In Israel, some were priests, but in the church, all are priests; in Israel, only men were priests, but in the church, women, too, are priests."/>
          <p:cNvSpPr txBox="1"/>
          <p:nvPr/>
        </p:nvSpPr>
        <p:spPr>
          <a:xfrm>
            <a:off x="1308100" y="907211"/>
            <a:ext cx="4800600"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76D6FF"/>
                </a:solidFill>
              </a:defRPr>
            </a:lvl1pPr>
          </a:lstStyle>
          <a:p>
            <a:r>
              <a:t>(2) In Israel, some were priests, but in the church, all are priests; in Israel, only men were priests, but in the church, women, too, are priests.</a:t>
            </a:r>
          </a:p>
        </p:txBody>
      </p:sp>
      <p:pic>
        <p:nvPicPr>
          <p:cNvPr id="654" name="high priest and priest goodsalt.jpg" descr="high priest and priest goodsalt.jpg"/>
          <p:cNvPicPr>
            <a:picLocks noChangeAspect="1"/>
          </p:cNvPicPr>
          <p:nvPr/>
        </p:nvPicPr>
        <p:blipFill>
          <a:blip r:embed="rId2"/>
          <a:srcRect l="53556" t="2022" r="2430" b="3080"/>
          <a:stretch>
            <a:fillRect/>
          </a:stretch>
        </p:blipFill>
        <p:spPr>
          <a:xfrm>
            <a:off x="7386097" y="935068"/>
            <a:ext cx="4334720" cy="7027754"/>
          </a:xfrm>
          <a:prstGeom prst="rect">
            <a:avLst/>
          </a:prstGeom>
          <a:ln w="12700">
            <a:miter lim="400000"/>
          </a:ln>
        </p:spPr>
      </p:pic>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 name="(3) The Levites were accounted dead, as the believer has died with Christ and risen to new life to serve God (Nu. 3:12-13).…"/>
          <p:cNvSpPr txBox="1"/>
          <p:nvPr/>
        </p:nvSpPr>
        <p:spPr>
          <a:xfrm>
            <a:off x="1308100" y="829499"/>
            <a:ext cx="4800600"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t>(3) The Levites were accounted dead, as the believer has died with Christ and risen to new life to serve God (Nu. 3:12-13). </a:t>
            </a:r>
          </a:p>
          <a:p>
            <a:pPr algn="l">
              <a:lnSpc>
                <a:spcPct val="110000"/>
              </a:lnSpc>
              <a:defRPr sz="3400" cap="none">
                <a:solidFill>
                  <a:srgbClr val="76D6FF"/>
                </a:solidFill>
              </a:defRPr>
            </a:pPr>
            <a:endParaRPr/>
          </a:p>
          <a:p>
            <a:pPr algn="l">
              <a:lnSpc>
                <a:spcPct val="110000"/>
              </a:lnSpc>
              <a:defRPr sz="3400" cap="none">
                <a:solidFill>
                  <a:srgbClr val="76D6FF"/>
                </a:solidFill>
              </a:defRPr>
            </a:pPr>
            <a:r>
              <a:t>Compare Ro. 6:3-13. </a:t>
            </a:r>
          </a:p>
        </p:txBody>
      </p:sp>
      <p:pic>
        <p:nvPicPr>
          <p:cNvPr id="657" name="high priest and priest goodsalt.jpg" descr="high priest and priest goodsalt.jpg"/>
          <p:cNvPicPr>
            <a:picLocks noChangeAspect="1"/>
          </p:cNvPicPr>
          <p:nvPr/>
        </p:nvPicPr>
        <p:blipFill>
          <a:blip r:embed="rId2"/>
          <a:srcRect l="53556" t="2022" r="2430" b="3080"/>
          <a:stretch>
            <a:fillRect/>
          </a:stretch>
        </p:blipFill>
        <p:spPr>
          <a:xfrm>
            <a:off x="7386097" y="935068"/>
            <a:ext cx="4334720" cy="7027754"/>
          </a:xfrm>
          <a:prstGeom prst="rect">
            <a:avLst/>
          </a:prstGeom>
          <a:ln w="12700">
            <a:miter lim="400000"/>
          </a:ln>
        </p:spPr>
      </p:pic>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 name="(4) As the Levites were given to the high priest as his servants, so the believer is given by God to be the servant of Christ (Nu. 3:6).…"/>
          <p:cNvSpPr txBox="1"/>
          <p:nvPr/>
        </p:nvSpPr>
        <p:spPr>
          <a:xfrm>
            <a:off x="1308100" y="907211"/>
            <a:ext cx="5019279" cy="72525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t>(4) As the Levites were given to the high priest as his servants, so the believer is given by God to be the servant of Christ (Nu. 3:6).</a:t>
            </a:r>
          </a:p>
          <a:p>
            <a:pPr algn="l">
              <a:lnSpc>
                <a:spcPct val="110000"/>
              </a:lnSpc>
              <a:defRPr sz="3400" cap="none">
                <a:solidFill>
                  <a:srgbClr val="76D6FF"/>
                </a:solidFill>
              </a:defRPr>
            </a:pPr>
            <a:endParaRPr/>
          </a:p>
          <a:p>
            <a:pPr algn="l">
              <a:lnSpc>
                <a:spcPct val="110000"/>
              </a:lnSpc>
              <a:defRPr sz="3400" cap="none">
                <a:solidFill>
                  <a:srgbClr val="76D6FF"/>
                </a:solidFill>
              </a:defRPr>
            </a:pPr>
            <a:r>
              <a:t>Compare Eph. 6:6; Php. 1:1; Col. 4:12; Jas. 1:1. </a:t>
            </a:r>
          </a:p>
        </p:txBody>
      </p:sp>
      <p:pic>
        <p:nvPicPr>
          <p:cNvPr id="660" name="high priest and priest goodsalt.jpg" descr="high priest and priest goodsalt.jpg"/>
          <p:cNvPicPr>
            <a:picLocks noChangeAspect="1"/>
          </p:cNvPicPr>
          <p:nvPr/>
        </p:nvPicPr>
        <p:blipFill>
          <a:blip r:embed="rId2"/>
          <a:srcRect l="53556" t="2022" r="2430" b="3080"/>
          <a:stretch>
            <a:fillRect/>
          </a:stretch>
        </p:blipFill>
        <p:spPr>
          <a:xfrm>
            <a:off x="7386097" y="935068"/>
            <a:ext cx="4334720" cy="7027754"/>
          </a:xfrm>
          <a:prstGeom prst="rect">
            <a:avLst/>
          </a:prstGeom>
          <a:ln w="12700">
            <a:miter lim="400000"/>
          </a:ln>
        </p:spPr>
      </p:pic>
    </p:spTree>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 name="(5) The Levite’s ministry was appointed by God (Nu. 3:21-37).…"/>
          <p:cNvSpPr txBox="1"/>
          <p:nvPr/>
        </p:nvSpPr>
        <p:spPr>
          <a:xfrm>
            <a:off x="1308100" y="907211"/>
            <a:ext cx="4800600"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t>(5) The Levite’s ministry was appointed by God (Nu. 3:21-37). </a:t>
            </a:r>
          </a:p>
          <a:p>
            <a:pPr algn="l">
              <a:lnSpc>
                <a:spcPct val="110000"/>
              </a:lnSpc>
              <a:defRPr sz="3400" cap="none">
                <a:solidFill>
                  <a:srgbClr val="76D6FF"/>
                </a:solidFill>
              </a:defRPr>
            </a:pPr>
            <a:endParaRPr/>
          </a:p>
          <a:p>
            <a:pPr algn="l">
              <a:lnSpc>
                <a:spcPct val="110000"/>
              </a:lnSpc>
              <a:defRPr sz="3400" cap="none">
                <a:solidFill>
                  <a:srgbClr val="76D6FF"/>
                </a:solidFill>
              </a:defRPr>
            </a:pPr>
            <a:r>
              <a:t>Compare Ro. 12:3-8; 1 Co. 12; 1 Pe. 4:10-11. </a:t>
            </a:r>
          </a:p>
        </p:txBody>
      </p:sp>
      <p:pic>
        <p:nvPicPr>
          <p:cNvPr id="663" name="high priest and priest goodsalt.jpg" descr="high priest and priest goodsalt.jpg"/>
          <p:cNvPicPr>
            <a:picLocks noChangeAspect="1"/>
          </p:cNvPicPr>
          <p:nvPr/>
        </p:nvPicPr>
        <p:blipFill>
          <a:blip r:embed="rId2"/>
          <a:srcRect l="53556" t="2022" r="2430" b="3080"/>
          <a:stretch>
            <a:fillRect/>
          </a:stretch>
        </p:blipFill>
        <p:spPr>
          <a:xfrm>
            <a:off x="7386097" y="935068"/>
            <a:ext cx="4334720" cy="7027754"/>
          </a:xfrm>
          <a:prstGeom prst="rect">
            <a:avLst/>
          </a:prstGeom>
          <a:ln w="12700">
            <a:miter lim="400000"/>
          </a:ln>
        </p:spPr>
      </p:pic>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 name="(6) The leaders of the Levites were appointed by God (Nu. 3:24, 30, 35).…"/>
          <p:cNvSpPr txBox="1"/>
          <p:nvPr/>
        </p:nvSpPr>
        <p:spPr>
          <a:xfrm>
            <a:off x="1308100" y="907211"/>
            <a:ext cx="5319911" cy="72268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t>(6) The leaders of the Levites were appointed by God (Nu. 3:24, 30, 35). </a:t>
            </a:r>
          </a:p>
          <a:p>
            <a:pPr algn="l">
              <a:lnSpc>
                <a:spcPct val="110000"/>
              </a:lnSpc>
              <a:defRPr sz="3400" cap="none">
                <a:solidFill>
                  <a:srgbClr val="76D6FF"/>
                </a:solidFill>
              </a:defRPr>
            </a:pPr>
            <a:endParaRPr/>
          </a:p>
          <a:p>
            <a:pPr algn="l">
              <a:lnSpc>
                <a:spcPct val="110000"/>
              </a:lnSpc>
              <a:defRPr sz="3400" cap="none">
                <a:solidFill>
                  <a:srgbClr val="76D6FF"/>
                </a:solidFill>
              </a:defRPr>
            </a:pPr>
            <a:r>
              <a:t>Compare Ac. 20:28; Eph. 4:11.</a:t>
            </a:r>
          </a:p>
        </p:txBody>
      </p:sp>
      <p:pic>
        <p:nvPicPr>
          <p:cNvPr id="666" name="high priest and priest goodsalt.jpg" descr="high priest and priest goodsalt.jpg"/>
          <p:cNvPicPr>
            <a:picLocks noChangeAspect="1"/>
          </p:cNvPicPr>
          <p:nvPr/>
        </p:nvPicPr>
        <p:blipFill>
          <a:blip r:embed="rId2"/>
          <a:srcRect l="53556" t="2022" r="2430" b="3080"/>
          <a:stretch>
            <a:fillRect/>
          </a:stretch>
        </p:blipFill>
        <p:spPr>
          <a:xfrm>
            <a:off x="7386097" y="935068"/>
            <a:ext cx="4334720" cy="7027754"/>
          </a:xfrm>
          <a:prstGeom prst="rect">
            <a:avLst/>
          </a:prstGeom>
          <a:ln w="12700">
            <a:miter lim="400000"/>
          </a:ln>
        </p:spPr>
      </p:pic>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 name="(7) The Levites were under authority. They were not free spirits. They submitted to God’s order and to the authority figures God put over them; they were assigned their places (1 Ch. 15:17, 19; 25:2, 3, 6).…"/>
          <p:cNvSpPr txBox="1"/>
          <p:nvPr/>
        </p:nvSpPr>
        <p:spPr>
          <a:xfrm>
            <a:off x="1308100" y="829499"/>
            <a:ext cx="4800600"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p>
            <a:pPr algn="l" defTabSz="566674">
              <a:lnSpc>
                <a:spcPct val="110000"/>
              </a:lnSpc>
              <a:defRPr sz="3298" cap="none">
                <a:solidFill>
                  <a:srgbClr val="76D6FF"/>
                </a:solidFill>
              </a:defRPr>
            </a:pPr>
            <a:r>
              <a:t>(7) The Levites were under authority. They were not free spirits. They submitted to God’s order and to the authority figures God put over them; they were assigned their places (1 Ch. 15:17, 19; 25:2, 3, 6). </a:t>
            </a:r>
          </a:p>
          <a:p>
            <a:pPr algn="l" defTabSz="566674">
              <a:lnSpc>
                <a:spcPct val="110000"/>
              </a:lnSpc>
              <a:defRPr sz="3298" cap="none">
                <a:solidFill>
                  <a:srgbClr val="76D6FF"/>
                </a:solidFill>
              </a:defRPr>
            </a:pPr>
            <a:endParaRPr/>
          </a:p>
          <a:p>
            <a:pPr algn="l" defTabSz="566674">
              <a:lnSpc>
                <a:spcPct val="110000"/>
              </a:lnSpc>
              <a:defRPr sz="3298" cap="none">
                <a:solidFill>
                  <a:srgbClr val="76D6FF"/>
                </a:solidFill>
              </a:defRPr>
            </a:pPr>
            <a:r>
              <a:t>Compare 1 Co. 14:40; 1 Th. 5:12-13; Heb. 13:17. </a:t>
            </a:r>
          </a:p>
        </p:txBody>
      </p:sp>
      <p:pic>
        <p:nvPicPr>
          <p:cNvPr id="669" name="high priest and priest goodsalt.jpg" descr="high priest and priest goodsalt.jpg"/>
          <p:cNvPicPr>
            <a:picLocks noChangeAspect="1"/>
          </p:cNvPicPr>
          <p:nvPr/>
        </p:nvPicPr>
        <p:blipFill>
          <a:blip r:embed="rId2"/>
          <a:srcRect l="53556" t="2022" r="2430" b="3080"/>
          <a:stretch>
            <a:fillRect/>
          </a:stretch>
        </p:blipFill>
        <p:spPr>
          <a:xfrm>
            <a:off x="7386097" y="935068"/>
            <a:ext cx="4334720" cy="7027754"/>
          </a:xfrm>
          <a:prstGeom prst="rect">
            <a:avLst/>
          </a:prstGeom>
          <a:ln w="12700">
            <a:miter lim="400000"/>
          </a:ln>
        </p:spPr>
      </p:pic>
    </p:spTree>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 name="(8) The Levites were instructed (1 Ch. 15:22; 25:7).…"/>
          <p:cNvSpPr txBox="1"/>
          <p:nvPr/>
        </p:nvSpPr>
        <p:spPr>
          <a:xfrm>
            <a:off x="1308100" y="907211"/>
            <a:ext cx="4800600"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t>(8) The Levites were instructed (1 Ch. 15:22; 25:7). </a:t>
            </a:r>
          </a:p>
          <a:p>
            <a:pPr algn="l">
              <a:lnSpc>
                <a:spcPct val="110000"/>
              </a:lnSpc>
              <a:defRPr sz="3400" cap="none">
                <a:solidFill>
                  <a:srgbClr val="76D6FF"/>
                </a:solidFill>
              </a:defRPr>
            </a:pPr>
            <a:endParaRPr/>
          </a:p>
          <a:p>
            <a:pPr algn="l">
              <a:lnSpc>
                <a:spcPct val="110000"/>
              </a:lnSpc>
              <a:defRPr sz="3400" cap="none">
                <a:solidFill>
                  <a:srgbClr val="76D6FF"/>
                </a:solidFill>
              </a:defRPr>
            </a:pPr>
            <a:r>
              <a:t>The New Testament church is a Bible college for priests. Each member is to be well trained (Mt. 28:20; Col. 1:28; 2 Ti. 2:2; Heb. 5:12-14).</a:t>
            </a:r>
          </a:p>
        </p:txBody>
      </p:sp>
      <p:pic>
        <p:nvPicPr>
          <p:cNvPr id="672" name="high priest and priest goodsalt.jpg" descr="high priest and priest goodsalt.jpg"/>
          <p:cNvPicPr>
            <a:picLocks noChangeAspect="1"/>
          </p:cNvPicPr>
          <p:nvPr/>
        </p:nvPicPr>
        <p:blipFill>
          <a:blip r:embed="rId2"/>
          <a:srcRect l="53556" t="2022" r="2430" b="3080"/>
          <a:stretch>
            <a:fillRect/>
          </a:stretch>
        </p:blipFill>
        <p:spPr>
          <a:xfrm>
            <a:off x="7386097" y="935068"/>
            <a:ext cx="4334720" cy="7027754"/>
          </a:xfrm>
          <a:prstGeom prst="rect">
            <a:avLst/>
          </a:prstGeom>
          <a:ln w="12700">
            <a:miter lim="400000"/>
          </a:ln>
        </p:spPr>
      </p:pic>
    </p:spTree>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 name="(9) The Levites excelled and were skillful (“to excel” 1 Co. 15:21; “skilful,” 1 Ch. 15:22; “cunning,” 1 Ch. 25:7).…"/>
          <p:cNvSpPr txBox="1"/>
          <p:nvPr/>
        </p:nvSpPr>
        <p:spPr>
          <a:xfrm>
            <a:off x="1308100" y="907211"/>
            <a:ext cx="5383709" cy="793917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t>(9) The Levites excelled and were skillful (“to excel” 1 Co. 15:21; “skilful,” 1 Ch. 15:22; “cunning,” 1 Ch. 25:7). </a:t>
            </a:r>
          </a:p>
          <a:p>
            <a:pPr algn="l">
              <a:lnSpc>
                <a:spcPct val="110000"/>
              </a:lnSpc>
              <a:defRPr sz="3400" cap="none">
                <a:solidFill>
                  <a:srgbClr val="76D6FF"/>
                </a:solidFill>
              </a:defRPr>
            </a:pPr>
            <a:endParaRPr/>
          </a:p>
          <a:p>
            <a:pPr algn="l">
              <a:lnSpc>
                <a:spcPct val="110000"/>
              </a:lnSpc>
              <a:defRPr sz="3400" cap="none">
                <a:solidFill>
                  <a:srgbClr val="76D6FF"/>
                </a:solidFill>
              </a:defRPr>
            </a:pPr>
            <a:r>
              <a:t>Likewise, the New Testament believer priest is to aim for perfection, and the job of the pastors and teachers is to perfect the saints (Eph. 4:11-13; Col. 1:28)</a:t>
            </a:r>
          </a:p>
        </p:txBody>
      </p:sp>
      <p:pic>
        <p:nvPicPr>
          <p:cNvPr id="675" name="high priest and priest goodsalt.jpg" descr="high priest and priest goodsalt.jpg"/>
          <p:cNvPicPr>
            <a:picLocks noChangeAspect="1"/>
          </p:cNvPicPr>
          <p:nvPr/>
        </p:nvPicPr>
        <p:blipFill>
          <a:blip r:embed="rId2"/>
          <a:srcRect l="53556" t="2022" r="2430" b="3080"/>
          <a:stretch>
            <a:fillRect/>
          </a:stretch>
        </p:blipFill>
        <p:spPr>
          <a:xfrm>
            <a:off x="7386097" y="935068"/>
            <a:ext cx="4334720" cy="7027754"/>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1" name="Egypt.jpeg"/>
          <p:cNvGrpSpPr/>
          <p:nvPr/>
        </p:nvGrpSpPr>
        <p:grpSpPr>
          <a:xfrm>
            <a:off x="1393493" y="504446"/>
            <a:ext cx="10217814" cy="6211446"/>
            <a:chOff x="0" y="0"/>
            <a:chExt cx="10217812" cy="6211445"/>
          </a:xfrm>
        </p:grpSpPr>
        <p:pic>
          <p:nvPicPr>
            <p:cNvPr id="360" name="Egypt.jpeg" descr="Egypt.jpeg"/>
            <p:cNvPicPr>
              <a:picLocks noChangeAspect="1"/>
            </p:cNvPicPr>
            <p:nvPr/>
          </p:nvPicPr>
          <p:blipFill>
            <a:blip r:embed="rId2"/>
            <a:srcRect l="13639" t="35759" r="10909" b="3631"/>
            <a:stretch>
              <a:fillRect/>
            </a:stretch>
          </p:blipFill>
          <p:spPr>
            <a:xfrm>
              <a:off x="76200" y="63500"/>
              <a:ext cx="10078113" cy="6071746"/>
            </a:xfrm>
            <a:prstGeom prst="rect">
              <a:avLst/>
            </a:prstGeom>
            <a:ln>
              <a:noFill/>
            </a:ln>
            <a:effectLst/>
          </p:spPr>
        </p:pic>
        <p:pic>
          <p:nvPicPr>
            <p:cNvPr id="359" name="Egypt.jpeg" descr="Egypt.jpeg"/>
            <p:cNvPicPr>
              <a:picLocks/>
            </p:cNvPicPr>
            <p:nvPr/>
          </p:nvPicPr>
          <p:blipFill>
            <a:blip r:embed="rId3"/>
            <a:stretch>
              <a:fillRect/>
            </a:stretch>
          </p:blipFill>
          <p:spPr>
            <a:xfrm>
              <a:off x="-1" y="-1"/>
              <a:ext cx="10217814" cy="6211447"/>
            </a:xfrm>
            <a:prstGeom prst="rect">
              <a:avLst/>
            </a:prstGeom>
            <a:effectLst/>
          </p:spPr>
        </p:pic>
      </p:grpSp>
      <p:sp>
        <p:nvSpPr>
          <p:cNvPr id="362" name="shur"/>
          <p:cNvSpPr txBox="1"/>
          <p:nvPr/>
        </p:nvSpPr>
        <p:spPr>
          <a:xfrm>
            <a:off x="6654496" y="2115080"/>
            <a:ext cx="1481746"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shur</a:t>
            </a:r>
          </a:p>
        </p:txBody>
      </p:sp>
      <p:sp>
        <p:nvSpPr>
          <p:cNvPr id="363" name="marah"/>
          <p:cNvSpPr txBox="1"/>
          <p:nvPr/>
        </p:nvSpPr>
        <p:spPr>
          <a:xfrm>
            <a:off x="6080972" y="3349818"/>
            <a:ext cx="1343200"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marah</a:t>
            </a:r>
          </a:p>
        </p:txBody>
      </p:sp>
      <p:sp>
        <p:nvSpPr>
          <p:cNvPr id="364" name="sin"/>
          <p:cNvSpPr txBox="1"/>
          <p:nvPr/>
        </p:nvSpPr>
        <p:spPr>
          <a:xfrm>
            <a:off x="6654496" y="3929229"/>
            <a:ext cx="1481746" cy="4963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2800">
                <a:solidFill>
                  <a:srgbClr val="000000"/>
                </a:solidFill>
              </a:defRPr>
            </a:lvl1pPr>
          </a:lstStyle>
          <a:p>
            <a:r>
              <a:t>sin</a:t>
            </a:r>
          </a:p>
        </p:txBody>
      </p:sp>
      <p:sp>
        <p:nvSpPr>
          <p:cNvPr id="365" name="Sinai"/>
          <p:cNvSpPr txBox="1"/>
          <p:nvPr/>
        </p:nvSpPr>
        <p:spPr>
          <a:xfrm>
            <a:off x="7619806" y="5607832"/>
            <a:ext cx="1278323"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rgbClr val="000000"/>
                </a:solidFill>
              </a:defRPr>
            </a:lvl1pPr>
          </a:lstStyle>
          <a:p>
            <a:r>
              <a:t>Sinai</a:t>
            </a:r>
          </a:p>
        </p:txBody>
      </p:sp>
      <p:sp>
        <p:nvSpPr>
          <p:cNvPr id="372" name="Connection Line"/>
          <p:cNvSpPr/>
          <p:nvPr/>
        </p:nvSpPr>
        <p:spPr>
          <a:xfrm>
            <a:off x="6434997" y="3788250"/>
            <a:ext cx="1211965" cy="177834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path>
            </a:pathLst>
          </a:custGeom>
          <a:ln w="76200">
            <a:solidFill>
              <a:srgbClr val="000000"/>
            </a:solidFill>
            <a:miter lim="400000"/>
            <a:tailEnd type="triangle"/>
          </a:ln>
        </p:spPr>
        <p:txBody>
          <a:bodyPr/>
          <a:lstStyle/>
          <a:p>
            <a:endParaRPr/>
          </a:p>
        </p:txBody>
      </p:sp>
      <p:sp>
        <p:nvSpPr>
          <p:cNvPr id="367" name="egypt"/>
          <p:cNvSpPr txBox="1"/>
          <p:nvPr/>
        </p:nvSpPr>
        <p:spPr>
          <a:xfrm>
            <a:off x="2295430" y="1598613"/>
            <a:ext cx="1750145" cy="6319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800">
                <a:solidFill>
                  <a:srgbClr val="000000"/>
                </a:solidFill>
              </a:defRPr>
            </a:lvl1pPr>
          </a:lstStyle>
          <a:p>
            <a:r>
              <a:t>egypt</a:t>
            </a:r>
          </a:p>
        </p:txBody>
      </p:sp>
      <p:sp>
        <p:nvSpPr>
          <p:cNvPr id="373" name="Connection Line"/>
          <p:cNvSpPr/>
          <p:nvPr/>
        </p:nvSpPr>
        <p:spPr>
          <a:xfrm>
            <a:off x="5194432" y="2514632"/>
            <a:ext cx="1184474" cy="963642"/>
          </a:xfrm>
          <a:custGeom>
            <a:avLst/>
            <a:gdLst/>
            <a:ahLst/>
            <a:cxnLst>
              <a:cxn ang="0">
                <a:pos x="wd2" y="hd2"/>
              </a:cxn>
              <a:cxn ang="5400000">
                <a:pos x="wd2" y="hd2"/>
              </a:cxn>
              <a:cxn ang="10800000">
                <a:pos x="wd2" y="hd2"/>
              </a:cxn>
              <a:cxn ang="16200000">
                <a:pos x="wd2" y="hd2"/>
              </a:cxn>
            </a:cxnLst>
            <a:rect l="0" t="0" r="r" b="b"/>
            <a:pathLst>
              <a:path w="21600" h="20516" extrusionOk="0">
                <a:moveTo>
                  <a:pt x="0" y="140"/>
                </a:moveTo>
                <a:cubicBezTo>
                  <a:pt x="13187" y="-1084"/>
                  <a:pt x="20387" y="5708"/>
                  <a:pt x="21600" y="20516"/>
                </a:cubicBezTo>
              </a:path>
            </a:pathLst>
          </a:custGeom>
          <a:ln w="76200">
            <a:solidFill>
              <a:srgbClr val="000000"/>
            </a:solidFill>
            <a:miter lim="400000"/>
            <a:tailEnd type="triangle"/>
          </a:ln>
        </p:spPr>
        <p:txBody>
          <a:bodyPr/>
          <a:lstStyle/>
          <a:p>
            <a:endParaRPr/>
          </a:p>
        </p:txBody>
      </p:sp>
      <p:sp>
        <p:nvSpPr>
          <p:cNvPr id="369" name="Israel spent 11 months at Sinai where God gave them the law."/>
          <p:cNvSpPr txBox="1"/>
          <p:nvPr/>
        </p:nvSpPr>
        <p:spPr>
          <a:xfrm>
            <a:off x="1652405" y="6990388"/>
            <a:ext cx="9699990"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Israel spent 11 months at Sinai where God gave them the law.</a:t>
            </a:r>
          </a:p>
        </p:txBody>
      </p:sp>
      <p:sp>
        <p:nvSpPr>
          <p:cNvPr id="370" name="mIdian"/>
          <p:cNvSpPr txBox="1"/>
          <p:nvPr/>
        </p:nvSpPr>
        <p:spPr>
          <a:xfrm>
            <a:off x="10033237" y="3507580"/>
            <a:ext cx="1378522" cy="520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800">
                <a:solidFill>
                  <a:srgbClr val="000000"/>
                </a:solidFill>
              </a:defRPr>
            </a:lvl1pPr>
          </a:lstStyle>
          <a:p>
            <a:r>
              <a:t>mIdian</a:t>
            </a:r>
          </a:p>
        </p:txBody>
      </p:sp>
      <p:sp>
        <p:nvSpPr>
          <p:cNvPr id="371" name="© Knowing the Bible"/>
          <p:cNvSpPr txBox="1"/>
          <p:nvPr/>
        </p:nvSpPr>
        <p:spPr>
          <a:xfrm>
            <a:off x="1014412" y="6176519"/>
            <a:ext cx="4140598" cy="58277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2200" b="0" cap="none">
                <a:solidFill>
                  <a:srgbClr val="000000"/>
                </a:solidFill>
              </a:defRPr>
            </a:lvl1pPr>
          </a:lstStyle>
          <a:p>
            <a:r>
              <a:t>© Knowing the Bible</a:t>
            </a:r>
          </a:p>
        </p:txBody>
      </p:sp>
    </p:spTree>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7" name="(10) The Levites were keepers of the Scriptures (De. 31:9; 17:8-13).…"/>
          <p:cNvSpPr txBox="1"/>
          <p:nvPr/>
        </p:nvSpPr>
        <p:spPr>
          <a:xfrm>
            <a:off x="1308100" y="907211"/>
            <a:ext cx="5282804" cy="75410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t>(10) The Levites were keepers of the Scriptures (De. 31:9; 17:8-13). </a:t>
            </a:r>
          </a:p>
          <a:p>
            <a:pPr algn="l">
              <a:lnSpc>
                <a:spcPct val="110000"/>
              </a:lnSpc>
              <a:defRPr sz="3400" cap="none">
                <a:solidFill>
                  <a:srgbClr val="76D6FF"/>
                </a:solidFill>
              </a:defRPr>
            </a:pPr>
            <a:endParaRPr/>
          </a:p>
          <a:p>
            <a:pPr algn="l">
              <a:lnSpc>
                <a:spcPct val="110000"/>
              </a:lnSpc>
              <a:defRPr sz="3400" cap="none">
                <a:solidFill>
                  <a:srgbClr val="76D6FF"/>
                </a:solidFill>
              </a:defRPr>
            </a:pPr>
            <a:r>
              <a:t>The New Testament believers are guardians of the New Testament faith (Ro. 16:17; 1 Ti. 1:3; 2 Ti. 2:2; Jude 1:3).</a:t>
            </a:r>
          </a:p>
        </p:txBody>
      </p:sp>
      <p:pic>
        <p:nvPicPr>
          <p:cNvPr id="678" name="high priest and priest goodsalt.jpg" descr="high priest and priest goodsalt.jpg"/>
          <p:cNvPicPr>
            <a:picLocks noChangeAspect="1"/>
          </p:cNvPicPr>
          <p:nvPr/>
        </p:nvPicPr>
        <p:blipFill>
          <a:blip r:embed="rId2"/>
          <a:srcRect l="53556" t="2022" r="2430" b="3080"/>
          <a:stretch>
            <a:fillRect/>
          </a:stretch>
        </p:blipFill>
        <p:spPr>
          <a:xfrm>
            <a:off x="7386097" y="935068"/>
            <a:ext cx="4334720" cy="7027754"/>
          </a:xfrm>
          <a:prstGeom prst="rect">
            <a:avLst/>
          </a:prstGeom>
          <a:ln w="12700">
            <a:miter lim="400000"/>
          </a:ln>
        </p:spPr>
      </p:pic>
    </p:spTree>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 name="(11) The Levitical priests had manifold work for God. As we have seen, they were sacrificers, bakers, apothecaries, porters, singers, musicians, treasurers, bookkeepers, guards, teachers, judges."/>
          <p:cNvSpPr txBox="1"/>
          <p:nvPr/>
        </p:nvSpPr>
        <p:spPr>
          <a:xfrm>
            <a:off x="1308100" y="1127344"/>
            <a:ext cx="4800600"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76D6FF"/>
                </a:solidFill>
              </a:defRPr>
            </a:lvl1pPr>
          </a:lstStyle>
          <a:p>
            <a:r>
              <a:t>(11) The Levitical priests had manifold work for God. As we have seen, they were sacrificers, bakers, apothecaries, porters, singers, musicians, treasurers, bookkeepers, guards, teachers, judges.</a:t>
            </a:r>
          </a:p>
        </p:txBody>
      </p:sp>
      <p:pic>
        <p:nvPicPr>
          <p:cNvPr id="681" name="10360609_10150493144939969_2793769850585114173_n.jpg" descr="10360609_10150493144939969_2793769850585114173_n.jpg"/>
          <p:cNvPicPr>
            <a:picLocks/>
          </p:cNvPicPr>
          <p:nvPr/>
        </p:nvPicPr>
        <p:blipFill>
          <a:blip r:embed="rId2"/>
          <a:stretch>
            <a:fillRect/>
          </a:stretch>
        </p:blipFill>
        <p:spPr>
          <a:xfrm>
            <a:off x="6666861" y="1126087"/>
            <a:ext cx="4924469" cy="6548248"/>
          </a:xfrm>
          <a:prstGeom prst="rect">
            <a:avLst/>
          </a:prstGeom>
        </p:spPr>
      </p:pic>
    </p:spTree>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 name="Likewise, the work of the believer-priest is a large work. It encompasses all of the ministry described in the New Testament epistles."/>
          <p:cNvSpPr txBox="1"/>
          <p:nvPr/>
        </p:nvSpPr>
        <p:spPr>
          <a:xfrm>
            <a:off x="1308100" y="907211"/>
            <a:ext cx="4800600" cy="7239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lnSpc>
                <a:spcPct val="110000"/>
              </a:lnSpc>
              <a:defRPr sz="3400" cap="none">
                <a:solidFill>
                  <a:srgbClr val="76D6FF"/>
                </a:solidFill>
              </a:defRPr>
            </a:lvl1pPr>
          </a:lstStyle>
          <a:p>
            <a:r>
              <a:t>Likewise, the work of the believer-priest is a large work. It encompasses all of the ministry described in the New Testament epistles. </a:t>
            </a:r>
          </a:p>
        </p:txBody>
      </p:sp>
      <p:pic>
        <p:nvPicPr>
          <p:cNvPr id="684" name="high priest and priest goodsalt.jpg" descr="high priest and priest goodsalt.jpg"/>
          <p:cNvPicPr>
            <a:picLocks noChangeAspect="1"/>
          </p:cNvPicPr>
          <p:nvPr/>
        </p:nvPicPr>
        <p:blipFill>
          <a:blip r:embed="rId2"/>
          <a:srcRect l="53556" t="2022" r="2430" b="3080"/>
          <a:stretch>
            <a:fillRect/>
          </a:stretch>
        </p:blipFill>
        <p:spPr>
          <a:xfrm>
            <a:off x="7913489" y="935068"/>
            <a:ext cx="3807327" cy="6172709"/>
          </a:xfrm>
          <a:prstGeom prst="rect">
            <a:avLst/>
          </a:prstGeom>
          <a:ln w="12700">
            <a:miter lim="400000"/>
          </a:ln>
        </p:spPr>
      </p:pic>
    </p:spTree>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 name="The believer priest is…"/>
          <p:cNvSpPr txBox="1"/>
          <p:nvPr/>
        </p:nvSpPr>
        <p:spPr>
          <a:xfrm>
            <a:off x="1308100" y="907211"/>
            <a:ext cx="5784520" cy="73179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t>The believer priest is </a:t>
            </a:r>
          </a:p>
          <a:p>
            <a:pPr algn="l">
              <a:lnSpc>
                <a:spcPct val="110000"/>
              </a:lnSpc>
              <a:defRPr sz="3400" cap="none">
                <a:solidFill>
                  <a:srgbClr val="76D6FF"/>
                </a:solidFill>
              </a:defRPr>
            </a:pPr>
            <a:r>
              <a:t>- an </a:t>
            </a:r>
            <a:r>
              <a:rPr u="sng"/>
              <a:t>ambassador</a:t>
            </a:r>
            <a:r>
              <a:t> for Christ (2 Co. 5:20) </a:t>
            </a:r>
          </a:p>
          <a:p>
            <a:pPr algn="l">
              <a:lnSpc>
                <a:spcPct val="110000"/>
              </a:lnSpc>
              <a:defRPr sz="3400" cap="none">
                <a:solidFill>
                  <a:srgbClr val="76D6FF"/>
                </a:solidFill>
              </a:defRPr>
            </a:pPr>
            <a:r>
              <a:t>- a </a:t>
            </a:r>
            <a:r>
              <a:rPr u="sng"/>
              <a:t>minister</a:t>
            </a:r>
            <a:r>
              <a:t> of spiritual gifts (Ro. 12:3-8; Eph. 4:16) </a:t>
            </a:r>
          </a:p>
          <a:p>
            <a:pPr algn="l">
              <a:lnSpc>
                <a:spcPct val="110000"/>
              </a:lnSpc>
              <a:defRPr sz="3400" cap="none">
                <a:solidFill>
                  <a:srgbClr val="76D6FF"/>
                </a:solidFill>
              </a:defRPr>
            </a:pPr>
            <a:r>
              <a:t>- a </a:t>
            </a:r>
            <a:r>
              <a:rPr u="sng"/>
              <a:t>soldier</a:t>
            </a:r>
            <a:r>
              <a:t> (Eph. 6:10-19) </a:t>
            </a:r>
          </a:p>
          <a:p>
            <a:pPr algn="l">
              <a:lnSpc>
                <a:spcPct val="110000"/>
              </a:lnSpc>
              <a:defRPr sz="3400" cap="none">
                <a:solidFill>
                  <a:srgbClr val="76D6FF"/>
                </a:solidFill>
              </a:defRPr>
            </a:pPr>
            <a:r>
              <a:t>- a </a:t>
            </a:r>
            <a:r>
              <a:rPr u="sng"/>
              <a:t>teacher</a:t>
            </a:r>
            <a:r>
              <a:t> of the Word (Heb. 5:12-14)  </a:t>
            </a:r>
          </a:p>
          <a:p>
            <a:pPr algn="l">
              <a:lnSpc>
                <a:spcPct val="110000"/>
              </a:lnSpc>
              <a:defRPr sz="3400" cap="none">
                <a:solidFill>
                  <a:srgbClr val="76D6FF"/>
                </a:solidFill>
              </a:defRPr>
            </a:pPr>
            <a:r>
              <a:t>- a </a:t>
            </a:r>
            <a:r>
              <a:rPr u="sng"/>
              <a:t>builder</a:t>
            </a:r>
            <a:r>
              <a:t> of the church (1 Co. 3:9-15) </a:t>
            </a:r>
          </a:p>
          <a:p>
            <a:pPr algn="l">
              <a:lnSpc>
                <a:spcPct val="110000"/>
              </a:lnSpc>
              <a:defRPr sz="3400" cap="none">
                <a:solidFill>
                  <a:srgbClr val="76D6FF"/>
                </a:solidFill>
              </a:defRPr>
            </a:pPr>
            <a:r>
              <a:t>- a </a:t>
            </a:r>
            <a:r>
              <a:rPr u="sng"/>
              <a:t>singer</a:t>
            </a:r>
            <a:r>
              <a:t> of psalms and hymns (Col. 3:16). </a:t>
            </a:r>
          </a:p>
        </p:txBody>
      </p:sp>
      <p:pic>
        <p:nvPicPr>
          <p:cNvPr id="687" name="high priest and priest goodsalt.jpg" descr="high priest and priest goodsalt.jpg"/>
          <p:cNvPicPr>
            <a:picLocks noChangeAspect="1"/>
          </p:cNvPicPr>
          <p:nvPr/>
        </p:nvPicPr>
        <p:blipFill>
          <a:blip r:embed="rId2"/>
          <a:srcRect l="53556" t="2022" r="2430" b="3080"/>
          <a:stretch>
            <a:fillRect/>
          </a:stretch>
        </p:blipFill>
        <p:spPr>
          <a:xfrm>
            <a:off x="7913489" y="935068"/>
            <a:ext cx="3807327" cy="6172709"/>
          </a:xfrm>
          <a:prstGeom prst="rect">
            <a:avLst/>
          </a:prstGeom>
          <a:ln w="12700">
            <a:miter lim="400000"/>
          </a:ln>
        </p:spPr>
      </p:pic>
    </p:spTree>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 name="For more on the Tabernacle and the Levitical system we recommend A Portrait of Christ: The Tabernacle, the Priesthood, and the Offerings, available from Way of Life Literature, www.wayoflife.org"/>
          <p:cNvSpPr txBox="1"/>
          <p:nvPr/>
        </p:nvSpPr>
        <p:spPr>
          <a:xfrm>
            <a:off x="893759" y="1271525"/>
            <a:ext cx="5166129" cy="80446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76D6FF"/>
                </a:solidFill>
              </a:defRPr>
            </a:pPr>
            <a:r>
              <a:t>For more on the Tabernacle and the Levitical system we recommend </a:t>
            </a:r>
            <a:r>
              <a:rPr i="1"/>
              <a:t>A Portrait of Christ: The Tabernacle</a:t>
            </a:r>
            <a:r>
              <a:t>, </a:t>
            </a:r>
            <a:r>
              <a:rPr i="1"/>
              <a:t>the Priesthood, and the Offerings</a:t>
            </a:r>
            <a:r>
              <a:t>, available from Way of Life Literature, www.wayoflife.org</a:t>
            </a:r>
            <a:endParaRPr>
              <a:hlinkClick r:id="rId2"/>
            </a:endParaRPr>
          </a:p>
        </p:txBody>
      </p:sp>
      <p:pic>
        <p:nvPicPr>
          <p:cNvPr id="690" name="A Portrait of Christ.jpeg" descr="A Portrait of Christ.jpeg"/>
          <p:cNvPicPr>
            <a:picLocks noChangeAspect="1"/>
          </p:cNvPicPr>
          <p:nvPr/>
        </p:nvPicPr>
        <p:blipFill>
          <a:blip r:embed="rId3"/>
          <a:stretch>
            <a:fillRect/>
          </a:stretch>
        </p:blipFill>
        <p:spPr>
          <a:xfrm>
            <a:off x="6754506" y="998610"/>
            <a:ext cx="4815642" cy="7299180"/>
          </a:xfrm>
          <a:prstGeom prst="rect">
            <a:avLst/>
          </a:prstGeom>
          <a:ln w="25400">
            <a:solidFill>
              <a:srgbClr val="FFFFFF"/>
            </a:solidFill>
            <a:miter lim="400000"/>
          </a:ln>
        </p:spPr>
      </p:pic>
    </p:spTree>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4" name="Golden-calf-2.jpg"/>
          <p:cNvGrpSpPr/>
          <p:nvPr/>
        </p:nvGrpSpPr>
        <p:grpSpPr>
          <a:xfrm>
            <a:off x="6442287" y="787400"/>
            <a:ext cx="5930901" cy="7849878"/>
            <a:chOff x="0" y="0"/>
            <a:chExt cx="5930900" cy="7849877"/>
          </a:xfrm>
        </p:grpSpPr>
        <p:pic>
          <p:nvPicPr>
            <p:cNvPr id="693" name="Golden-calf-2.jpg" descr="Golden-calf-2.jpg"/>
            <p:cNvPicPr>
              <a:picLocks noChangeAspect="1"/>
            </p:cNvPicPr>
            <p:nvPr/>
          </p:nvPicPr>
          <p:blipFill>
            <a:blip r:embed="rId2"/>
            <a:srcRect l="25910" r="31839"/>
            <a:stretch>
              <a:fillRect/>
            </a:stretch>
          </p:blipFill>
          <p:spPr>
            <a:xfrm>
              <a:off x="76200" y="63500"/>
              <a:ext cx="5791200" cy="7710178"/>
            </a:xfrm>
            <a:prstGeom prst="rect">
              <a:avLst/>
            </a:prstGeom>
            <a:ln>
              <a:noFill/>
            </a:ln>
            <a:effectLst/>
          </p:spPr>
        </p:pic>
        <p:pic>
          <p:nvPicPr>
            <p:cNvPr id="692" name="Golden-calf-2.jpg" descr="Golden-calf-2.jpg"/>
            <p:cNvPicPr>
              <a:picLocks/>
            </p:cNvPicPr>
            <p:nvPr/>
          </p:nvPicPr>
          <p:blipFill>
            <a:blip r:embed="rId3"/>
            <a:stretch>
              <a:fillRect/>
            </a:stretch>
          </p:blipFill>
          <p:spPr>
            <a:xfrm>
              <a:off x="0" y="0"/>
              <a:ext cx="5930900" cy="7849878"/>
            </a:xfrm>
            <a:prstGeom prst="rect">
              <a:avLst/>
            </a:prstGeom>
            <a:effectLst/>
          </p:spPr>
        </p:pic>
      </p:grpSp>
      <p:sp>
        <p:nvSpPr>
          <p:cNvPr id="695" name="The Golden Calf"/>
          <p:cNvSpPr txBox="1"/>
          <p:nvPr/>
        </p:nvSpPr>
        <p:spPr>
          <a:xfrm>
            <a:off x="798859" y="-73118"/>
            <a:ext cx="5260282" cy="39085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lvl1pPr algn="l">
              <a:lnSpc>
                <a:spcPct val="90000"/>
              </a:lnSpc>
              <a:defRPr sz="6600" cap="none">
                <a:solidFill>
                  <a:srgbClr val="DEDDDE"/>
                </a:solidFill>
              </a:defRPr>
            </a:lvl1pPr>
          </a:lstStyle>
          <a:p>
            <a:r>
              <a:t>The Golden Calf </a:t>
            </a:r>
          </a:p>
        </p:txBody>
      </p:sp>
    </p:spTree>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 name="While Moses was on Mt. Sinai for 40 days receiving the law from God, the Israelites grew weary of waiting. During this time, God gave Moses the instructions for the Tabernacle, priesthood, and offerings (Ex. 24:9 - 32:15)."/>
          <p:cNvSpPr txBox="1"/>
          <p:nvPr/>
        </p:nvSpPr>
        <p:spPr>
          <a:xfrm>
            <a:off x="870710" y="1408094"/>
            <a:ext cx="4812276" cy="66367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lnSpcReduction="10000"/>
          </a:bodyPr>
          <a:lstStyle>
            <a:lvl1pPr algn="l">
              <a:lnSpc>
                <a:spcPct val="110000"/>
              </a:lnSpc>
              <a:defRPr sz="3400" cap="none">
                <a:solidFill>
                  <a:srgbClr val="94E3FE"/>
                </a:solidFill>
              </a:defRPr>
            </a:lvl1pPr>
          </a:lstStyle>
          <a:p>
            <a:r>
              <a:t>While Moses was on Mt. Sinai for 40 days receiving the law from God, the Israelites grew weary of waiting. During this time, God gave Moses the instructions for the Tabernacle, priesthood, and offerings (Ex. 24:9 - 32:15).</a:t>
            </a:r>
          </a:p>
        </p:txBody>
      </p:sp>
      <p:grpSp>
        <p:nvGrpSpPr>
          <p:cNvPr id="700" name="Louvre misc 481.jpg"/>
          <p:cNvGrpSpPr/>
          <p:nvPr/>
        </p:nvGrpSpPr>
        <p:grpSpPr>
          <a:xfrm>
            <a:off x="6442287" y="1442622"/>
            <a:ext cx="5212747" cy="6893756"/>
            <a:chOff x="0" y="0"/>
            <a:chExt cx="5212745" cy="6893754"/>
          </a:xfrm>
        </p:grpSpPr>
        <p:pic>
          <p:nvPicPr>
            <p:cNvPr id="699" name="Louvre misc 481.jpg" descr="Louvre misc 481.jpg"/>
            <p:cNvPicPr>
              <a:picLocks noChangeAspect="1"/>
            </p:cNvPicPr>
            <p:nvPr/>
          </p:nvPicPr>
          <p:blipFill>
            <a:blip r:embed="rId2"/>
            <a:srcRect l="20751" r="2480"/>
            <a:stretch>
              <a:fillRect/>
            </a:stretch>
          </p:blipFill>
          <p:spPr>
            <a:xfrm>
              <a:off x="76200" y="63500"/>
              <a:ext cx="5073046" cy="6752936"/>
            </a:xfrm>
            <a:prstGeom prst="rect">
              <a:avLst/>
            </a:prstGeom>
            <a:ln>
              <a:noFill/>
            </a:ln>
            <a:effectLst/>
          </p:spPr>
        </p:pic>
        <p:pic>
          <p:nvPicPr>
            <p:cNvPr id="698" name="Louvre misc 481.jpg" descr="Louvre misc 481.jpg"/>
            <p:cNvPicPr>
              <a:picLocks/>
            </p:cNvPicPr>
            <p:nvPr/>
          </p:nvPicPr>
          <p:blipFill>
            <a:blip r:embed="rId3"/>
            <a:stretch>
              <a:fillRect/>
            </a:stretch>
          </p:blipFill>
          <p:spPr>
            <a:xfrm>
              <a:off x="0" y="-1"/>
              <a:ext cx="5212746" cy="6893756"/>
            </a:xfrm>
            <a:prstGeom prst="rect">
              <a:avLst/>
            </a:prstGeom>
            <a:effectLst/>
          </p:spPr>
        </p:pic>
      </p:grpSp>
    </p:spTree>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 name="The people demanded that Aaron make them “gods” because “as for this Moses ... we wot not what is become of him” (Ex. 32:1)."/>
          <p:cNvSpPr txBox="1"/>
          <p:nvPr/>
        </p:nvSpPr>
        <p:spPr>
          <a:xfrm>
            <a:off x="836843" y="1374228"/>
            <a:ext cx="4812276" cy="663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lnSpc>
                <a:spcPct val="110000"/>
              </a:lnSpc>
              <a:defRPr sz="3400" cap="none">
                <a:solidFill>
                  <a:srgbClr val="94E3FE"/>
                </a:solidFill>
              </a:defRPr>
            </a:pPr>
            <a:r>
              <a:t>The people demanded that Aaron make them “gods” because </a:t>
            </a:r>
            <a:r>
              <a:rPr>
                <a:solidFill>
                  <a:srgbClr val="FFFFFF"/>
                </a:solidFill>
              </a:rPr>
              <a:t>“as for this Moses ... we wot not what is become of him” (Ex. 32:1).</a:t>
            </a:r>
          </a:p>
        </p:txBody>
      </p:sp>
      <p:grpSp>
        <p:nvGrpSpPr>
          <p:cNvPr id="705" name="Louvre misc 481.jpg"/>
          <p:cNvGrpSpPr/>
          <p:nvPr/>
        </p:nvGrpSpPr>
        <p:grpSpPr>
          <a:xfrm>
            <a:off x="6442287" y="1442622"/>
            <a:ext cx="5212747" cy="6893756"/>
            <a:chOff x="0" y="0"/>
            <a:chExt cx="5212745" cy="6893754"/>
          </a:xfrm>
        </p:grpSpPr>
        <p:pic>
          <p:nvPicPr>
            <p:cNvPr id="704" name="Louvre misc 481.jpg" descr="Louvre misc 481.jpg"/>
            <p:cNvPicPr>
              <a:picLocks noChangeAspect="1"/>
            </p:cNvPicPr>
            <p:nvPr/>
          </p:nvPicPr>
          <p:blipFill>
            <a:blip r:embed="rId2"/>
            <a:srcRect l="20751" r="2480"/>
            <a:stretch>
              <a:fillRect/>
            </a:stretch>
          </p:blipFill>
          <p:spPr>
            <a:xfrm>
              <a:off x="76200" y="63500"/>
              <a:ext cx="5073046" cy="6752936"/>
            </a:xfrm>
            <a:prstGeom prst="rect">
              <a:avLst/>
            </a:prstGeom>
            <a:ln>
              <a:noFill/>
            </a:ln>
            <a:effectLst/>
          </p:spPr>
        </p:pic>
        <p:pic>
          <p:nvPicPr>
            <p:cNvPr id="703" name="Louvre misc 481.jpg" descr="Louvre misc 481.jpg"/>
            <p:cNvPicPr>
              <a:picLocks/>
            </p:cNvPicPr>
            <p:nvPr/>
          </p:nvPicPr>
          <p:blipFill>
            <a:blip r:embed="rId3"/>
            <a:stretch>
              <a:fillRect/>
            </a:stretch>
          </p:blipFill>
          <p:spPr>
            <a:xfrm>
              <a:off x="0" y="-1"/>
              <a:ext cx="5212746" cy="6893756"/>
            </a:xfrm>
            <a:prstGeom prst="rect">
              <a:avLst/>
            </a:prstGeom>
            <a:effectLst/>
          </p:spPr>
        </p:pic>
      </p:grpSp>
    </p:spTree>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9" name="Louvre misc 481.jpg"/>
          <p:cNvGrpSpPr/>
          <p:nvPr/>
        </p:nvGrpSpPr>
        <p:grpSpPr>
          <a:xfrm>
            <a:off x="2257784" y="410547"/>
            <a:ext cx="8489231" cy="7458548"/>
            <a:chOff x="0" y="0"/>
            <a:chExt cx="8489229" cy="7458547"/>
          </a:xfrm>
        </p:grpSpPr>
        <p:pic>
          <p:nvPicPr>
            <p:cNvPr id="708" name="Louvre misc 481.jpg" descr="Louvre misc 481.jpg"/>
            <p:cNvPicPr>
              <a:picLocks noChangeAspect="1"/>
            </p:cNvPicPr>
            <p:nvPr/>
          </p:nvPicPr>
          <p:blipFill>
            <a:blip r:embed="rId2"/>
            <a:srcRect t="1712" r="1576" b="13861"/>
            <a:stretch>
              <a:fillRect/>
            </a:stretch>
          </p:blipFill>
          <p:spPr>
            <a:xfrm>
              <a:off x="76200" y="63500"/>
              <a:ext cx="8349530" cy="7318848"/>
            </a:xfrm>
            <a:prstGeom prst="rect">
              <a:avLst/>
            </a:prstGeom>
            <a:ln>
              <a:noFill/>
            </a:ln>
            <a:effectLst/>
          </p:spPr>
        </p:pic>
        <p:pic>
          <p:nvPicPr>
            <p:cNvPr id="707" name="Louvre misc 481.jpg" descr="Louvre misc 481.jpg"/>
            <p:cNvPicPr>
              <a:picLocks/>
            </p:cNvPicPr>
            <p:nvPr/>
          </p:nvPicPr>
          <p:blipFill>
            <a:blip r:embed="rId3"/>
            <a:stretch>
              <a:fillRect/>
            </a:stretch>
          </p:blipFill>
          <p:spPr>
            <a:xfrm>
              <a:off x="-1" y="0"/>
              <a:ext cx="8489231" cy="7458548"/>
            </a:xfrm>
            <a:prstGeom prst="rect">
              <a:avLst/>
            </a:prstGeom>
            <a:effectLst/>
          </p:spPr>
        </p:pic>
      </p:grpSp>
      <p:sp>
        <p:nvSpPr>
          <p:cNvPr id="710" name="They might have made an image of Apis, the calf god worshipped in Egypt."/>
          <p:cNvSpPr txBox="1"/>
          <p:nvPr/>
        </p:nvSpPr>
        <p:spPr>
          <a:xfrm>
            <a:off x="1809071" y="8042081"/>
            <a:ext cx="9386658"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They might have made an image of Apis, the calf god worshipped in Egypt.</a:t>
            </a:r>
          </a:p>
        </p:txBody>
      </p:sp>
    </p:spTree>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4" name="Israel 2013 israel museum 703.jpg"/>
          <p:cNvGrpSpPr/>
          <p:nvPr/>
        </p:nvGrpSpPr>
        <p:grpSpPr>
          <a:xfrm>
            <a:off x="1778700" y="577929"/>
            <a:ext cx="9447400" cy="7055019"/>
            <a:chOff x="0" y="0"/>
            <a:chExt cx="9447398" cy="7055017"/>
          </a:xfrm>
        </p:grpSpPr>
        <p:pic>
          <p:nvPicPr>
            <p:cNvPr id="713" name="Israel 2013 israel museum 703.jpg" descr="Israel 2013 israel museum 703.jpg"/>
            <p:cNvPicPr>
              <a:picLocks noChangeAspect="1"/>
            </p:cNvPicPr>
            <p:nvPr/>
          </p:nvPicPr>
          <p:blipFill>
            <a:blip r:embed="rId2"/>
            <a:srcRect l="11972" t="9575" r="11972" b="5665"/>
            <a:stretch>
              <a:fillRect/>
            </a:stretch>
          </p:blipFill>
          <p:spPr>
            <a:xfrm>
              <a:off x="76200" y="63500"/>
              <a:ext cx="9307699" cy="6915318"/>
            </a:xfrm>
            <a:prstGeom prst="rect">
              <a:avLst/>
            </a:prstGeom>
            <a:ln>
              <a:noFill/>
            </a:ln>
            <a:effectLst/>
          </p:spPr>
        </p:pic>
        <p:pic>
          <p:nvPicPr>
            <p:cNvPr id="712" name="Israel 2013 israel museum 703.jpg" descr="Israel 2013 israel museum 703.jpg"/>
            <p:cNvPicPr>
              <a:picLocks/>
            </p:cNvPicPr>
            <p:nvPr/>
          </p:nvPicPr>
          <p:blipFill>
            <a:blip r:embed="rId3"/>
            <a:stretch>
              <a:fillRect/>
            </a:stretch>
          </p:blipFill>
          <p:spPr>
            <a:xfrm>
              <a:off x="-1" y="0"/>
              <a:ext cx="9447400" cy="7055018"/>
            </a:xfrm>
            <a:prstGeom prst="rect">
              <a:avLst/>
            </a:prstGeom>
            <a:effectLst/>
          </p:spPr>
        </p:pic>
      </p:grpSp>
      <p:sp>
        <p:nvSpPr>
          <p:cNvPr id="715" name="Or they might have made an image of Baal as a calf. This is an image of Baal found at Megiddo in Israel."/>
          <p:cNvSpPr txBox="1"/>
          <p:nvPr/>
        </p:nvSpPr>
        <p:spPr>
          <a:xfrm>
            <a:off x="1106553" y="7889681"/>
            <a:ext cx="10791694" cy="18615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nSpc>
                <a:spcPct val="110000"/>
              </a:lnSpc>
              <a:defRPr sz="3400" cap="none">
                <a:solidFill>
                  <a:srgbClr val="94E3FE"/>
                </a:solidFill>
              </a:defRPr>
            </a:lvl1pPr>
          </a:lstStyle>
          <a:p>
            <a:r>
              <a:t>Or they might have made an image of Baal as a calf. This is an image of Baal found at Megiddo in Israel.</a:t>
            </a: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Arial"/>
        <a:ea typeface="Arial"/>
        <a:cs typeface="Arial"/>
      </a:majorFont>
      <a:minorFont>
        <a:latin typeface="Arial"/>
        <a:ea typeface="Arial"/>
        <a:cs typeface="Arial"/>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1" i="0" u="none" strike="noStrike" cap="all" spc="0" normalizeH="0" baseline="0">
            <a:ln>
              <a:noFill/>
            </a:ln>
            <a:solidFill>
              <a:srgbClr val="5C89A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4896</Words>
  <Application>Microsoft Office PowerPoint</Application>
  <PresentationFormat>Custom</PresentationFormat>
  <Paragraphs>239</Paragraphs>
  <Slides>111</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111</vt:i4>
      </vt:variant>
    </vt:vector>
  </HeadingPairs>
  <TitlesOfParts>
    <vt:vector size="113" baseType="lpstr">
      <vt:lpstr>Arial</vt:lpstr>
      <vt:lpstr>Blueprint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2</cp:revision>
  <dcterms:modified xsi:type="dcterms:W3CDTF">2023-06-01T22:47:01Z</dcterms:modified>
</cp:coreProperties>
</file>